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1" r:id="rId4"/>
  </p:sldMasterIdLst>
  <p:notesMasterIdLst>
    <p:notesMasterId r:id="rId73"/>
  </p:notesMasterIdLst>
  <p:handoutMasterIdLst>
    <p:handoutMasterId r:id="rId74"/>
  </p:handoutMasterIdLst>
  <p:sldIdLst>
    <p:sldId id="266" r:id="rId5"/>
    <p:sldId id="268" r:id="rId6"/>
    <p:sldId id="283" r:id="rId7"/>
    <p:sldId id="284" r:id="rId8"/>
    <p:sldId id="269" r:id="rId9"/>
    <p:sldId id="267" r:id="rId10"/>
    <p:sldId id="285" r:id="rId11"/>
    <p:sldId id="280" r:id="rId12"/>
    <p:sldId id="277" r:id="rId13"/>
    <p:sldId id="281" r:id="rId14"/>
    <p:sldId id="274" r:id="rId15"/>
    <p:sldId id="286" r:id="rId16"/>
    <p:sldId id="287" r:id="rId17"/>
    <p:sldId id="276" r:id="rId18"/>
    <p:sldId id="289" r:id="rId19"/>
    <p:sldId id="291" r:id="rId20"/>
    <p:sldId id="331" r:id="rId21"/>
    <p:sldId id="292" r:id="rId22"/>
    <p:sldId id="330" r:id="rId23"/>
    <p:sldId id="288" r:id="rId24"/>
    <p:sldId id="290" r:id="rId25"/>
    <p:sldId id="295" r:id="rId26"/>
    <p:sldId id="296" r:id="rId27"/>
    <p:sldId id="294" r:id="rId28"/>
    <p:sldId id="298" r:id="rId29"/>
    <p:sldId id="297" r:id="rId30"/>
    <p:sldId id="299" r:id="rId31"/>
    <p:sldId id="279" r:id="rId32"/>
    <p:sldId id="300" r:id="rId33"/>
    <p:sldId id="302" r:id="rId34"/>
    <p:sldId id="301" r:id="rId35"/>
    <p:sldId id="293" r:id="rId36"/>
    <p:sldId id="303" r:id="rId37"/>
    <p:sldId id="304" r:id="rId38"/>
    <p:sldId id="305" r:id="rId39"/>
    <p:sldId id="310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11" r:id="rId48"/>
    <p:sldId id="312" r:id="rId49"/>
    <p:sldId id="314" r:id="rId50"/>
    <p:sldId id="315" r:id="rId51"/>
    <p:sldId id="335" r:id="rId52"/>
    <p:sldId id="332" r:id="rId53"/>
    <p:sldId id="329" r:id="rId54"/>
    <p:sldId id="328" r:id="rId55"/>
    <p:sldId id="327" r:id="rId56"/>
    <p:sldId id="326" r:id="rId57"/>
    <p:sldId id="325" r:id="rId58"/>
    <p:sldId id="324" r:id="rId59"/>
    <p:sldId id="323" r:id="rId60"/>
    <p:sldId id="322" r:id="rId61"/>
    <p:sldId id="321" r:id="rId62"/>
    <p:sldId id="320" r:id="rId63"/>
    <p:sldId id="319" r:id="rId64"/>
    <p:sldId id="336" r:id="rId65"/>
    <p:sldId id="317" r:id="rId66"/>
    <p:sldId id="316" r:id="rId67"/>
    <p:sldId id="306" r:id="rId68"/>
    <p:sldId id="307" r:id="rId69"/>
    <p:sldId id="308" r:id="rId70"/>
    <p:sldId id="309" r:id="rId71"/>
    <p:sldId id="257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EFA2C-21D2-D4C5-65F1-AB491651D329}" v="91" dt="2022-09-12T16:29:47.694"/>
    <p1510:client id="{16A3542E-4CDA-50F4-1A58-CD22609A49D7}" v="5" dt="2022-09-13T05:22:04.225"/>
    <p1510:client id="{34E07990-E203-DECE-EC3E-2A9CE1A0F58C}" v="119" dt="2022-09-13T04:41:05.695"/>
    <p1510:client id="{556DAEA8-4743-14FE-B1D8-47B49765F91F}" v="274" dt="2022-09-13T05:33:20.411"/>
    <p1510:client id="{A39A22D1-0496-E00F-5B7A-DC79829121C1}" v="18" dt="2022-09-13T06:14:25.883"/>
    <p1510:client id="{CEA024DF-49B7-813D-E072-48CBFD7F8B46}" v="2" dt="2022-09-13T03:06:33.115"/>
  </p1510:revLst>
</p1510:revInfo>
</file>

<file path=ppt/tableStyles.xml><?xml version="1.0" encoding="utf-8"?>
<a:tblStyleLst xmlns:a="http://schemas.openxmlformats.org/drawingml/2006/main" def="{69012ECD-51FC-41F1-AA8D-1B2483CD663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78" autoAdjust="0"/>
  </p:normalViewPr>
  <p:slideViewPr>
    <p:cSldViewPr snapToGrid="0">
      <p:cViewPr varScale="1">
        <p:scale>
          <a:sx n="55" d="100"/>
          <a:sy n="55" d="100"/>
        </p:scale>
        <p:origin x="10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15FB8-7AFE-46C2-9A62-DAAE699E5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49BB8-C1D6-4F34-BEAE-1AEC06B9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E8B87-35CF-4BD9-9B75-A6B7F1AB1E2C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80203-719F-4FF2-A8D0-B7E86918DC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E161B-7C42-47AF-B17B-4DCD2C8A31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6322E-94BA-4E32-972C-92C7640D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6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326D-A2F0-4093-98BE-D0ABF0B7E9EF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D131-499C-46F9-A30E-AFCC6C068DAF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085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listing all project collaborators, either use commas or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5301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UIV: </a:t>
            </a:r>
            <a:r>
              <a:rPr lang="en-US" err="1"/>
              <a:t>chụp</a:t>
            </a:r>
            <a:r>
              <a:rPr lang="en-US"/>
              <a:t> </a:t>
            </a:r>
            <a:r>
              <a:rPr lang="en-US" err="1"/>
              <a:t>thận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cản</a:t>
            </a:r>
            <a:r>
              <a:rPr lang="en-US"/>
              <a:t> </a:t>
            </a:r>
            <a:r>
              <a:rPr lang="en-US" err="1"/>
              <a:t>quang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endParaRPr lang="en-US"/>
          </a:p>
          <a:p>
            <a:r>
              <a:rPr lang="en-US"/>
              <a:t>Cystography: </a:t>
            </a:r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bàng</a:t>
            </a:r>
            <a:r>
              <a:rPr lang="en-US"/>
              <a:t> </a:t>
            </a:r>
            <a:r>
              <a:rPr lang="en-US" err="1"/>
              <a:t>quang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387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Rãnh</a:t>
            </a:r>
            <a:r>
              <a:rPr lang="en-US"/>
              <a:t> Morrison: </a:t>
            </a:r>
            <a:r>
              <a:rPr lang="en-US" err="1"/>
              <a:t>rãnh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 </a:t>
            </a:r>
            <a:r>
              <a:rPr lang="en-US" err="1"/>
              <a:t>thận</a:t>
            </a:r>
            <a:r>
              <a:rPr lang="en-US"/>
              <a:t> (</a:t>
            </a:r>
            <a:r>
              <a:rPr lang="vi-VN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khu vực nằm dưới thùy bên phải của gan và phía trên của thận phải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1888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53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7207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054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68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2574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ở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khoa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do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ban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rltg</a:t>
            </a:r>
            <a:r>
              <a:rPr lang="en-US" dirty="0"/>
              <a:t>,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,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… hay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lấp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br>
              <a:rPr lang="en-US" dirty="0"/>
            </a:b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lưỡng</a:t>
            </a:r>
            <a:r>
              <a:rPr lang="en-US" dirty="0"/>
              <a:t>,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,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lậm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BN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VTTB </a:t>
            </a:r>
            <a:r>
              <a:rPr lang="en-US" dirty="0" err="1"/>
              <a:t>hông</a:t>
            </a:r>
            <a:r>
              <a:rPr lang="en-US" dirty="0"/>
              <a:t> </a:t>
            </a:r>
            <a:r>
              <a:rPr lang="en-US" dirty="0" err="1"/>
              <a:t>lưng</a:t>
            </a:r>
            <a:r>
              <a:rPr lang="en-US" dirty="0"/>
              <a:t>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núm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(</a:t>
            </a:r>
            <a:r>
              <a:rPr lang="en-US" dirty="0" err="1"/>
              <a:t>khoang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sườn</a:t>
            </a:r>
            <a:r>
              <a:rPr lang="en-US" dirty="0"/>
              <a:t> IV)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ở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ở </a:t>
            </a:r>
            <a:r>
              <a:rPr lang="en-US" dirty="0" err="1"/>
              <a:t>dưới</a:t>
            </a:r>
            <a:r>
              <a:rPr lang="en-US" dirty="0"/>
              <a:t> KLS VII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lưng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thấu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thấu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qua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hoành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ngực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422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0128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729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2037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huống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chấn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vết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lời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hỏi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ổ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ổ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ngay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thăm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BN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thăm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trừ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ổ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tuân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2270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0212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0579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2445636"/>
            <a:ext cx="4536846" cy="35805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0530" y="2445636"/>
            <a:ext cx="4536846" cy="35805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388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9195593" cy="340430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96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3CED86B-1675-4502-81E2-29470C91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184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6B321C66-0786-4114-8D84-352D88D94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47301"/>
            <a:ext cx="5157787" cy="31423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8B189B09-DC60-4BD7-ACA7-13DDE9E0F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84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19BE1EB-4126-4D9C-9A27-D8AA795B0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7301"/>
            <a:ext cx="5183188" cy="31423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982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217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4EB48B4-8AD9-4F11-89AF-BD12EA589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4672" y="813816"/>
            <a:ext cx="749808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31FDF18-13E5-4AD8-9512-81D8CF87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5385816"/>
            <a:ext cx="7498080" cy="4846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6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EE379EE-5441-4454-9D47-873DDEB94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811782"/>
            <a:ext cx="7493278" cy="45736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5A7519E-9093-47E3-8322-B4A5761E7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089" y="5385464"/>
            <a:ext cx="7493279" cy="4831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021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09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61938" y="0"/>
            <a:ext cx="4360863" cy="6843713"/>
            <a:chOff x="261938" y="0"/>
            <a:chExt cx="4360863" cy="6843713"/>
          </a:xfrm>
        </p:grpSpPr>
        <p:sp>
          <p:nvSpPr>
            <p:cNvPr id="87" name="Freeform 11"/>
            <p:cNvSpPr/>
            <p:nvPr userDrawn="1"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369605" y="1879719"/>
            <a:ext cx="4937664" cy="3297318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1957388" y="4621333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63ED2E-F436-4C78-9D09-ECC568CAECB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407031" y="0"/>
            <a:ext cx="8784969" cy="6858000"/>
          </a:xfrm>
          <a:custGeom>
            <a:avLst/>
            <a:gdLst>
              <a:gd name="connsiteX0" fmla="*/ 5588301 w 8784969"/>
              <a:gd name="connsiteY0" fmla="*/ 0 h 6858000"/>
              <a:gd name="connsiteX1" fmla="*/ 1468988 w 8784969"/>
              <a:gd name="connsiteY1" fmla="*/ 0 h 6858000"/>
              <a:gd name="connsiteX2" fmla="*/ 1156162 w 8784969"/>
              <a:gd name="connsiteY2" fmla="*/ 199232 h 6858000"/>
              <a:gd name="connsiteX3" fmla="*/ 847304 w 8784969"/>
              <a:gd name="connsiteY3" fmla="*/ 429068 h 6858000"/>
              <a:gd name="connsiteX4" fmla="*/ 578156 w 8784969"/>
              <a:gd name="connsiteY4" fmla="*/ 691737 h 6858000"/>
              <a:gd name="connsiteX5" fmla="*/ 331069 w 8784969"/>
              <a:gd name="connsiteY5" fmla="*/ 987239 h 6858000"/>
              <a:gd name="connsiteX6" fmla="*/ 119280 w 8784969"/>
              <a:gd name="connsiteY6" fmla="*/ 1321048 h 6858000"/>
              <a:gd name="connsiteX7" fmla="*/ 0 w 8784969"/>
              <a:gd name="connsiteY7" fmla="*/ 1557746 h 6858000"/>
              <a:gd name="connsiteX8" fmla="*/ 0 w 8784969"/>
              <a:gd name="connsiteY8" fmla="*/ 4538060 h 6858000"/>
              <a:gd name="connsiteX9" fmla="*/ 57509 w 8784969"/>
              <a:gd name="connsiteY9" fmla="*/ 4686493 h 6858000"/>
              <a:gd name="connsiteX10" fmla="*/ 247236 w 8784969"/>
              <a:gd name="connsiteY10" fmla="*/ 5069552 h 6858000"/>
              <a:gd name="connsiteX11" fmla="*/ 481086 w 8784969"/>
              <a:gd name="connsiteY11" fmla="*/ 5419777 h 6858000"/>
              <a:gd name="connsiteX12" fmla="*/ 741410 w 8784969"/>
              <a:gd name="connsiteY12" fmla="*/ 5726224 h 6858000"/>
              <a:gd name="connsiteX13" fmla="*/ 1023795 w 8784969"/>
              <a:gd name="connsiteY13" fmla="*/ 5999838 h 6858000"/>
              <a:gd name="connsiteX14" fmla="*/ 1332653 w 8784969"/>
              <a:gd name="connsiteY14" fmla="*/ 6251562 h 6858000"/>
              <a:gd name="connsiteX15" fmla="*/ 1650336 w 8784969"/>
              <a:gd name="connsiteY15" fmla="*/ 6470453 h 6858000"/>
              <a:gd name="connsiteX16" fmla="*/ 1976844 w 8784969"/>
              <a:gd name="connsiteY16" fmla="*/ 6645566 h 6858000"/>
              <a:gd name="connsiteX17" fmla="*/ 2321000 w 8784969"/>
              <a:gd name="connsiteY17" fmla="*/ 6804261 h 6858000"/>
              <a:gd name="connsiteX18" fmla="*/ 2460016 w 8784969"/>
              <a:gd name="connsiteY18" fmla="*/ 6858000 h 6858000"/>
              <a:gd name="connsiteX19" fmla="*/ 6444063 w 8784969"/>
              <a:gd name="connsiteY19" fmla="*/ 6858000 h 6858000"/>
              <a:gd name="connsiteX20" fmla="*/ 6733266 w 8784969"/>
              <a:gd name="connsiteY20" fmla="*/ 6744066 h 6858000"/>
              <a:gd name="connsiteX21" fmla="*/ 7099484 w 8784969"/>
              <a:gd name="connsiteY21" fmla="*/ 6585371 h 6858000"/>
              <a:gd name="connsiteX22" fmla="*/ 7439228 w 8784969"/>
              <a:gd name="connsiteY22" fmla="*/ 6382897 h 6858000"/>
              <a:gd name="connsiteX23" fmla="*/ 7756911 w 8784969"/>
              <a:gd name="connsiteY23" fmla="*/ 6147589 h 6858000"/>
              <a:gd name="connsiteX24" fmla="*/ 8052533 w 8784969"/>
              <a:gd name="connsiteY24" fmla="*/ 5868503 h 6858000"/>
              <a:gd name="connsiteX25" fmla="*/ 8299620 w 8784969"/>
              <a:gd name="connsiteY25" fmla="*/ 5562056 h 6858000"/>
              <a:gd name="connsiteX26" fmla="*/ 8405514 w 8784969"/>
              <a:gd name="connsiteY26" fmla="*/ 5386944 h 6858000"/>
              <a:gd name="connsiteX27" fmla="*/ 8502584 w 8784969"/>
              <a:gd name="connsiteY27" fmla="*/ 5200886 h 6858000"/>
              <a:gd name="connsiteX28" fmla="*/ 8582005 w 8784969"/>
              <a:gd name="connsiteY28" fmla="*/ 5009357 h 6858000"/>
              <a:gd name="connsiteX29" fmla="*/ 8652601 w 8784969"/>
              <a:gd name="connsiteY29" fmla="*/ 4806883 h 6858000"/>
              <a:gd name="connsiteX30" fmla="*/ 8714373 w 8784969"/>
              <a:gd name="connsiteY30" fmla="*/ 4571576 h 6858000"/>
              <a:gd name="connsiteX31" fmla="*/ 8749671 w 8784969"/>
              <a:gd name="connsiteY31" fmla="*/ 4352685 h 6858000"/>
              <a:gd name="connsiteX32" fmla="*/ 8771732 w 8784969"/>
              <a:gd name="connsiteY32" fmla="*/ 4106433 h 6858000"/>
              <a:gd name="connsiteX33" fmla="*/ 8784969 w 8784969"/>
              <a:gd name="connsiteY33" fmla="*/ 3843764 h 6858000"/>
              <a:gd name="connsiteX34" fmla="*/ 8758495 w 8784969"/>
              <a:gd name="connsiteY34" fmla="*/ 3597512 h 6858000"/>
              <a:gd name="connsiteX35" fmla="*/ 8714373 w 8784969"/>
              <a:gd name="connsiteY35" fmla="*/ 3345787 h 6858000"/>
              <a:gd name="connsiteX36" fmla="*/ 8652601 w 8784969"/>
              <a:gd name="connsiteY36" fmla="*/ 3115952 h 6858000"/>
              <a:gd name="connsiteX37" fmla="*/ 8582005 w 8784969"/>
              <a:gd name="connsiteY37" fmla="*/ 2880644 h 6858000"/>
              <a:gd name="connsiteX38" fmla="*/ 8502584 w 8784969"/>
              <a:gd name="connsiteY38" fmla="*/ 2645337 h 6858000"/>
              <a:gd name="connsiteX39" fmla="*/ 8405514 w 8784969"/>
              <a:gd name="connsiteY39" fmla="*/ 2426446 h 6858000"/>
              <a:gd name="connsiteX40" fmla="*/ 8290795 w 8784969"/>
              <a:gd name="connsiteY40" fmla="*/ 2223972 h 6858000"/>
              <a:gd name="connsiteX41" fmla="*/ 8171664 w 8784969"/>
              <a:gd name="connsiteY41" fmla="*/ 2021498 h 6858000"/>
              <a:gd name="connsiteX42" fmla="*/ 7889279 w 8784969"/>
              <a:gd name="connsiteY42" fmla="*/ 1643911 h 6858000"/>
              <a:gd name="connsiteX43" fmla="*/ 7571596 w 8784969"/>
              <a:gd name="connsiteY43" fmla="*/ 1277269 h 6858000"/>
              <a:gd name="connsiteX44" fmla="*/ 7218615 w 8784969"/>
              <a:gd name="connsiteY44" fmla="*/ 954406 h 6858000"/>
              <a:gd name="connsiteX45" fmla="*/ 6839160 w 8784969"/>
              <a:gd name="connsiteY45" fmla="*/ 664375 h 6858000"/>
              <a:gd name="connsiteX46" fmla="*/ 6428820 w 8784969"/>
              <a:gd name="connsiteY46" fmla="*/ 418123 h 6858000"/>
              <a:gd name="connsiteX47" fmla="*/ 6005242 w 8784969"/>
              <a:gd name="connsiteY47" fmla="*/ 182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84969" h="6858000">
                <a:moveTo>
                  <a:pt x="5588301" y="0"/>
                </a:moveTo>
                <a:lnTo>
                  <a:pt x="1468988" y="0"/>
                </a:lnTo>
                <a:lnTo>
                  <a:pt x="1156162" y="199232"/>
                </a:lnTo>
                <a:lnTo>
                  <a:pt x="847304" y="429068"/>
                </a:lnTo>
                <a:lnTo>
                  <a:pt x="578156" y="691737"/>
                </a:lnTo>
                <a:lnTo>
                  <a:pt x="331069" y="987239"/>
                </a:lnTo>
                <a:lnTo>
                  <a:pt x="119280" y="1321048"/>
                </a:lnTo>
                <a:lnTo>
                  <a:pt x="0" y="1557746"/>
                </a:lnTo>
                <a:lnTo>
                  <a:pt x="0" y="4538060"/>
                </a:lnTo>
                <a:lnTo>
                  <a:pt x="57509" y="4686493"/>
                </a:lnTo>
                <a:lnTo>
                  <a:pt x="247236" y="5069552"/>
                </a:lnTo>
                <a:lnTo>
                  <a:pt x="481086" y="5419777"/>
                </a:lnTo>
                <a:lnTo>
                  <a:pt x="741410" y="5726224"/>
                </a:lnTo>
                <a:lnTo>
                  <a:pt x="1023795" y="5999838"/>
                </a:lnTo>
                <a:lnTo>
                  <a:pt x="1332653" y="6251562"/>
                </a:lnTo>
                <a:lnTo>
                  <a:pt x="1650336" y="6470453"/>
                </a:lnTo>
                <a:lnTo>
                  <a:pt x="1976844" y="6645566"/>
                </a:lnTo>
                <a:lnTo>
                  <a:pt x="2321000" y="6804261"/>
                </a:lnTo>
                <a:lnTo>
                  <a:pt x="2460016" y="6858000"/>
                </a:lnTo>
                <a:lnTo>
                  <a:pt x="6444063" y="6858000"/>
                </a:lnTo>
                <a:lnTo>
                  <a:pt x="6733266" y="6744066"/>
                </a:lnTo>
                <a:lnTo>
                  <a:pt x="7099484" y="6585371"/>
                </a:lnTo>
                <a:lnTo>
                  <a:pt x="7439228" y="6382897"/>
                </a:lnTo>
                <a:lnTo>
                  <a:pt x="7756911" y="6147589"/>
                </a:lnTo>
                <a:lnTo>
                  <a:pt x="8052533" y="5868503"/>
                </a:lnTo>
                <a:lnTo>
                  <a:pt x="8299620" y="5562056"/>
                </a:lnTo>
                <a:lnTo>
                  <a:pt x="8405514" y="5386944"/>
                </a:lnTo>
                <a:lnTo>
                  <a:pt x="8502584" y="5200886"/>
                </a:lnTo>
                <a:lnTo>
                  <a:pt x="8582005" y="5009357"/>
                </a:lnTo>
                <a:lnTo>
                  <a:pt x="8652601" y="4806883"/>
                </a:lnTo>
                <a:lnTo>
                  <a:pt x="8714373" y="4571576"/>
                </a:lnTo>
                <a:lnTo>
                  <a:pt x="8749671" y="4352685"/>
                </a:lnTo>
                <a:lnTo>
                  <a:pt x="8771732" y="4106433"/>
                </a:lnTo>
                <a:lnTo>
                  <a:pt x="8784969" y="3843764"/>
                </a:lnTo>
                <a:lnTo>
                  <a:pt x="8758495" y="3597512"/>
                </a:lnTo>
                <a:lnTo>
                  <a:pt x="8714373" y="3345787"/>
                </a:lnTo>
                <a:lnTo>
                  <a:pt x="8652601" y="3115952"/>
                </a:lnTo>
                <a:lnTo>
                  <a:pt x="8582005" y="2880644"/>
                </a:lnTo>
                <a:lnTo>
                  <a:pt x="8502584" y="2645337"/>
                </a:lnTo>
                <a:lnTo>
                  <a:pt x="8405514" y="2426446"/>
                </a:lnTo>
                <a:lnTo>
                  <a:pt x="8290795" y="2223972"/>
                </a:lnTo>
                <a:lnTo>
                  <a:pt x="8171664" y="2021498"/>
                </a:lnTo>
                <a:lnTo>
                  <a:pt x="7889279" y="1643911"/>
                </a:lnTo>
                <a:lnTo>
                  <a:pt x="7571596" y="1277269"/>
                </a:lnTo>
                <a:lnTo>
                  <a:pt x="7218615" y="954406"/>
                </a:lnTo>
                <a:lnTo>
                  <a:pt x="6839160" y="664375"/>
                </a:lnTo>
                <a:lnTo>
                  <a:pt x="6428820" y="418123"/>
                </a:lnTo>
                <a:lnTo>
                  <a:pt x="6005242" y="1828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245B68-D7BE-4D62-BC2B-4D5729E5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82" y="2325648"/>
            <a:ext cx="3498667" cy="245648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30D061-37A7-4261-B0A0-8ADD86394B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0638" y="838986"/>
            <a:ext cx="6292850" cy="52413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16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B7E1CAD-48B4-45E8-AC71-7B4CEEB5AE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25492" y="0"/>
            <a:ext cx="9366509" cy="6843713"/>
          </a:xfrm>
          <a:custGeom>
            <a:avLst/>
            <a:gdLst>
              <a:gd name="connsiteX0" fmla="*/ 3149894 w 9366509"/>
              <a:gd name="connsiteY0" fmla="*/ 0 h 6843713"/>
              <a:gd name="connsiteX1" fmla="*/ 7207729 w 9366509"/>
              <a:gd name="connsiteY1" fmla="*/ 0 h 6843713"/>
              <a:gd name="connsiteX2" fmla="*/ 7728853 w 9366509"/>
              <a:gd name="connsiteY2" fmla="*/ 155329 h 6843713"/>
              <a:gd name="connsiteX3" fmla="*/ 8323783 w 9366509"/>
              <a:gd name="connsiteY3" fmla="*/ 374392 h 6843713"/>
              <a:gd name="connsiteX4" fmla="*/ 8907061 w 9366509"/>
              <a:gd name="connsiteY4" fmla="*/ 651838 h 6843713"/>
              <a:gd name="connsiteX5" fmla="*/ 9366509 w 9366509"/>
              <a:gd name="connsiteY5" fmla="*/ 893714 h 6843713"/>
              <a:gd name="connsiteX6" fmla="*/ 9366509 w 9366509"/>
              <a:gd name="connsiteY6" fmla="*/ 6843713 h 6843713"/>
              <a:gd name="connsiteX7" fmla="*/ 768249 w 9366509"/>
              <a:gd name="connsiteY7" fmla="*/ 6843713 h 6843713"/>
              <a:gd name="connsiteX8" fmla="*/ 607301 w 9366509"/>
              <a:gd name="connsiteY8" fmla="*/ 6560777 h 6843713"/>
              <a:gd name="connsiteX9" fmla="*/ 362142 w 9366509"/>
              <a:gd name="connsiteY9" fmla="*/ 6023419 h 6843713"/>
              <a:gd name="connsiteX10" fmla="*/ 179684 w 9366509"/>
              <a:gd name="connsiteY10" fmla="*/ 5425444 h 6843713"/>
              <a:gd name="connsiteX11" fmla="*/ 101216 w 9366509"/>
              <a:gd name="connsiteY11" fmla="*/ 5125898 h 6843713"/>
              <a:gd name="connsiteX12" fmla="*/ 56781 w 9366509"/>
              <a:gd name="connsiteY12" fmla="*/ 4824862 h 6843713"/>
              <a:gd name="connsiteX13" fmla="*/ 12346 w 9366509"/>
              <a:gd name="connsiteY13" fmla="*/ 4523826 h 6843713"/>
              <a:gd name="connsiteX14" fmla="*/ 0 w 9366509"/>
              <a:gd name="connsiteY14" fmla="*/ 4241811 h 6843713"/>
              <a:gd name="connsiteX15" fmla="*/ 4521 w 9366509"/>
              <a:gd name="connsiteY15" fmla="*/ 3955653 h 6843713"/>
              <a:gd name="connsiteX16" fmla="*/ 37551 w 9366509"/>
              <a:gd name="connsiteY16" fmla="*/ 3671651 h 6843713"/>
              <a:gd name="connsiteX17" fmla="*/ 74160 w 9366509"/>
              <a:gd name="connsiteY17" fmla="*/ 3404515 h 6843713"/>
              <a:gd name="connsiteX18" fmla="*/ 125842 w 9366509"/>
              <a:gd name="connsiteY18" fmla="*/ 3157143 h 6843713"/>
              <a:gd name="connsiteX19" fmla="*/ 277270 w 9366509"/>
              <a:gd name="connsiteY19" fmla="*/ 2656892 h 6843713"/>
              <a:gd name="connsiteX20" fmla="*/ 495711 w 9366509"/>
              <a:gd name="connsiteY20" fmla="*/ 2194559 h 6843713"/>
              <a:gd name="connsiteX21" fmla="*/ 760273 w 9366509"/>
              <a:gd name="connsiteY21" fmla="*/ 1747229 h 6843713"/>
              <a:gd name="connsiteX22" fmla="*/ 1075575 w 9366509"/>
              <a:gd name="connsiteY22" fmla="*/ 1355549 h 6843713"/>
              <a:gd name="connsiteX23" fmla="*/ 1423710 w 9366509"/>
              <a:gd name="connsiteY23" fmla="*/ 999879 h 6843713"/>
              <a:gd name="connsiteX24" fmla="*/ 1821693 w 9366509"/>
              <a:gd name="connsiteY24" fmla="*/ 679475 h 6843713"/>
              <a:gd name="connsiteX25" fmla="*/ 2252508 w 9366509"/>
              <a:gd name="connsiteY25" fmla="*/ 395080 h 6843713"/>
              <a:gd name="connsiteX26" fmla="*/ 2717049 w 9366509"/>
              <a:gd name="connsiteY26" fmla="*/ 167081 h 684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366509" h="6843713">
                <a:moveTo>
                  <a:pt x="3149894" y="0"/>
                </a:moveTo>
                <a:lnTo>
                  <a:pt x="7207729" y="0"/>
                </a:lnTo>
                <a:lnTo>
                  <a:pt x="7728853" y="155329"/>
                </a:lnTo>
                <a:lnTo>
                  <a:pt x="8323783" y="374392"/>
                </a:lnTo>
                <a:lnTo>
                  <a:pt x="8907061" y="651838"/>
                </a:lnTo>
                <a:lnTo>
                  <a:pt x="9366509" y="893714"/>
                </a:lnTo>
                <a:lnTo>
                  <a:pt x="9366509" y="6843713"/>
                </a:lnTo>
                <a:lnTo>
                  <a:pt x="768249" y="6843713"/>
                </a:lnTo>
                <a:lnTo>
                  <a:pt x="607301" y="6560777"/>
                </a:lnTo>
                <a:lnTo>
                  <a:pt x="362142" y="6023419"/>
                </a:lnTo>
                <a:lnTo>
                  <a:pt x="179684" y="5425444"/>
                </a:lnTo>
                <a:lnTo>
                  <a:pt x="101216" y="5125898"/>
                </a:lnTo>
                <a:lnTo>
                  <a:pt x="56781" y="4824862"/>
                </a:lnTo>
                <a:lnTo>
                  <a:pt x="12346" y="4523826"/>
                </a:lnTo>
                <a:lnTo>
                  <a:pt x="0" y="4241811"/>
                </a:lnTo>
                <a:lnTo>
                  <a:pt x="4521" y="3955653"/>
                </a:lnTo>
                <a:lnTo>
                  <a:pt x="37551" y="3671651"/>
                </a:lnTo>
                <a:lnTo>
                  <a:pt x="74160" y="3404515"/>
                </a:lnTo>
                <a:lnTo>
                  <a:pt x="125842" y="3157143"/>
                </a:lnTo>
                <a:lnTo>
                  <a:pt x="277270" y="2656892"/>
                </a:lnTo>
                <a:lnTo>
                  <a:pt x="495711" y="2194559"/>
                </a:lnTo>
                <a:lnTo>
                  <a:pt x="760273" y="1747229"/>
                </a:lnTo>
                <a:lnTo>
                  <a:pt x="1075575" y="1355549"/>
                </a:lnTo>
                <a:lnTo>
                  <a:pt x="1423710" y="999879"/>
                </a:lnTo>
                <a:lnTo>
                  <a:pt x="1821693" y="679475"/>
                </a:lnTo>
                <a:lnTo>
                  <a:pt x="2252508" y="395080"/>
                </a:lnTo>
                <a:lnTo>
                  <a:pt x="2717049" y="1670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7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A8DADA-A3F9-464A-B9BA-25A365C1A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216F6A-AB47-4B4B-9DD2-361F771E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9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 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4343E1-2980-4553-8C60-26A8B5828B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856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46F92BA-F8BE-4831-B110-5971C889D4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86327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AE359D84-4C76-4CD0-B624-6DF850A10C4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55931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4E82A4-1189-4AC3-95D5-D2435A6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703E44-581C-4B41-9496-94E20343D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5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0" y="4134156"/>
            <a:ext cx="3869619" cy="2723844"/>
            <a:chOff x="1" y="3649663"/>
            <a:chExt cx="4537613" cy="31940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8" cy="9260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18859FD-02A1-4EBD-B3D6-0FB3AF9D7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0642181-CFD1-4C77-B057-A56CE72F01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FF0BDBD4-7825-4C67-99E9-C735E1FBB9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94417C6D-B291-4A61-9921-775DA1D6D0D9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35980708-2905-4ABB-BDDC-DC6D33D7C6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C7F8108B-8CD4-48BF-94C0-01363B1E4F0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0A5D5B-F644-47FC-BA95-B93F1855AD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553" y="1408627"/>
            <a:ext cx="837285" cy="837285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6BA3150-050E-4A44-BE40-3BD47F0412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897" y="1408627"/>
            <a:ext cx="837285" cy="83728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A3379A5C-5A4C-4054-89CF-DBCEC320E2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3424" y="1408627"/>
            <a:ext cx="837285" cy="83728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563148-967F-403B-A638-B0C3C2AC9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6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557735-9BED-41DD-95DD-163D1C9E3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0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6287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 flipH="1">
            <a:off x="-685800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3599214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3599214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61986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800000">
            <a:off x="1818524" y="2197117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79443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68275" y="44521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AB100B-7366-469B-AD1B-F4E4142B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71" y="1397000"/>
            <a:ext cx="7578350" cy="4654808"/>
          </a:xfrm>
        </p:spPr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Header 2">
            <a:extLst>
              <a:ext uri="{FF2B5EF4-FFF2-40B4-BE49-F238E27FC236}">
                <a16:creationId xmlns:a16="http://schemas.microsoft.com/office/drawing/2014/main" id="{65CAF933-13F7-426D-A298-8754850904CE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11188" y="812703"/>
            <a:ext cx="7621707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7244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76C467B5-F894-4C8E-85EA-68892E97C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4060" y="578617"/>
            <a:ext cx="2546068" cy="2118396"/>
          </a:xfrm>
          <a:custGeom>
            <a:avLst/>
            <a:gdLst>
              <a:gd name="connsiteX0" fmla="*/ 1223494 w 2546068"/>
              <a:gd name="connsiteY0" fmla="*/ 0 h 2118396"/>
              <a:gd name="connsiteX1" fmla="*/ 1301645 w 2546068"/>
              <a:gd name="connsiteY1" fmla="*/ 1481 h 2118396"/>
              <a:gd name="connsiteX2" fmla="*/ 1456993 w 2546068"/>
              <a:gd name="connsiteY2" fmla="*/ 11902 h 2118396"/>
              <a:gd name="connsiteX3" fmla="*/ 1599220 w 2546068"/>
              <a:gd name="connsiteY3" fmla="*/ 34335 h 2118396"/>
              <a:gd name="connsiteX4" fmla="*/ 1729636 w 2546068"/>
              <a:gd name="connsiteY4" fmla="*/ 64429 h 2118396"/>
              <a:gd name="connsiteX5" fmla="*/ 1850510 w 2546068"/>
              <a:gd name="connsiteY5" fmla="*/ 106121 h 2118396"/>
              <a:gd name="connsiteX6" fmla="*/ 1957783 w 2546068"/>
              <a:gd name="connsiteY6" fmla="*/ 155682 h 2118396"/>
              <a:gd name="connsiteX7" fmla="*/ 2054916 w 2546068"/>
              <a:gd name="connsiteY7" fmla="*/ 211661 h 2118396"/>
              <a:gd name="connsiteX8" fmla="*/ 2145607 w 2546068"/>
              <a:gd name="connsiteY8" fmla="*/ 274682 h 2118396"/>
              <a:gd name="connsiteX9" fmla="*/ 2225800 w 2546068"/>
              <a:gd name="connsiteY9" fmla="*/ 341014 h 2118396"/>
              <a:gd name="connsiteX10" fmla="*/ 2291914 w 2546068"/>
              <a:gd name="connsiteY10" fmla="*/ 411070 h 2118396"/>
              <a:gd name="connsiteX11" fmla="*/ 2353137 w 2546068"/>
              <a:gd name="connsiteY11" fmla="*/ 485890 h 2118396"/>
              <a:gd name="connsiteX12" fmla="*/ 2405292 w 2546068"/>
              <a:gd name="connsiteY12" fmla="*/ 560705 h 2118396"/>
              <a:gd name="connsiteX13" fmla="*/ 2448261 w 2546068"/>
              <a:gd name="connsiteY13" fmla="*/ 634482 h 2118396"/>
              <a:gd name="connsiteX14" fmla="*/ 2480729 w 2546068"/>
              <a:gd name="connsiteY14" fmla="*/ 711569 h 2118396"/>
              <a:gd name="connsiteX15" fmla="*/ 2507232 w 2546068"/>
              <a:gd name="connsiteY15" fmla="*/ 784095 h 2118396"/>
              <a:gd name="connsiteX16" fmla="*/ 2526576 w 2546068"/>
              <a:gd name="connsiteY16" fmla="*/ 857447 h 2118396"/>
              <a:gd name="connsiteX17" fmla="*/ 2537805 w 2546068"/>
              <a:gd name="connsiteY17" fmla="*/ 923338 h 2118396"/>
              <a:gd name="connsiteX18" fmla="*/ 2542592 w 2546068"/>
              <a:gd name="connsiteY18" fmla="*/ 996270 h 2118396"/>
              <a:gd name="connsiteX19" fmla="*/ 2546068 w 2546068"/>
              <a:gd name="connsiteY19" fmla="*/ 1073553 h 2118396"/>
              <a:gd name="connsiteX20" fmla="*/ 2541074 w 2546068"/>
              <a:gd name="connsiteY20" fmla="*/ 1156012 h 2118396"/>
              <a:gd name="connsiteX21" fmla="*/ 2531548 w 2546068"/>
              <a:gd name="connsiteY21" fmla="*/ 1246342 h 2118396"/>
              <a:gd name="connsiteX22" fmla="*/ 2514982 w 2546068"/>
              <a:gd name="connsiteY22" fmla="*/ 1338535 h 2118396"/>
              <a:gd name="connsiteX23" fmla="*/ 2491138 w 2546068"/>
              <a:gd name="connsiteY23" fmla="*/ 1430517 h 2118396"/>
              <a:gd name="connsiteX24" fmla="*/ 2452977 w 2546068"/>
              <a:gd name="connsiteY24" fmla="*/ 1524151 h 2118396"/>
              <a:gd name="connsiteX25" fmla="*/ 2410997 w 2546068"/>
              <a:gd name="connsiteY25" fmla="*/ 1616126 h 2118396"/>
              <a:gd name="connsiteX26" fmla="*/ 2353983 w 2546068"/>
              <a:gd name="connsiteY26" fmla="*/ 1703537 h 2118396"/>
              <a:gd name="connsiteX27" fmla="*/ 2285633 w 2546068"/>
              <a:gd name="connsiteY27" fmla="*/ 1787007 h 2118396"/>
              <a:gd name="connsiteX28" fmla="*/ 2202368 w 2546068"/>
              <a:gd name="connsiteY28" fmla="*/ 1866949 h 2118396"/>
              <a:gd name="connsiteX29" fmla="*/ 2108841 w 2546068"/>
              <a:gd name="connsiteY29" fmla="*/ 1936527 h 2118396"/>
              <a:gd name="connsiteX30" fmla="*/ 2054440 w 2546068"/>
              <a:gd name="connsiteY30" fmla="*/ 1967998 h 2118396"/>
              <a:gd name="connsiteX31" fmla="*/ 1996221 w 2546068"/>
              <a:gd name="connsiteY31" fmla="*/ 1997810 h 2118396"/>
              <a:gd name="connsiteX32" fmla="*/ 1935734 w 2546068"/>
              <a:gd name="connsiteY32" fmla="*/ 2023685 h 2118396"/>
              <a:gd name="connsiteX33" fmla="*/ 1871429 w 2546068"/>
              <a:gd name="connsiteY33" fmla="*/ 2047901 h 2118396"/>
              <a:gd name="connsiteX34" fmla="*/ 1796147 w 2546068"/>
              <a:gd name="connsiteY34" fmla="*/ 2071283 h 2118396"/>
              <a:gd name="connsiteX35" fmla="*/ 1725516 w 2546068"/>
              <a:gd name="connsiteY35" fmla="*/ 2087830 h 2118396"/>
              <a:gd name="connsiteX36" fmla="*/ 1645579 w 2546068"/>
              <a:gd name="connsiteY36" fmla="*/ 2102302 h 2118396"/>
              <a:gd name="connsiteX37" fmla="*/ 1560034 w 2546068"/>
              <a:gd name="connsiteY37" fmla="*/ 2115321 h 2118396"/>
              <a:gd name="connsiteX38" fmla="*/ 1478782 w 2546068"/>
              <a:gd name="connsiteY38" fmla="*/ 2118396 h 2118396"/>
              <a:gd name="connsiteX39" fmla="*/ 1395262 w 2546068"/>
              <a:gd name="connsiteY39" fmla="*/ 2117535 h 2118396"/>
              <a:gd name="connsiteX40" fmla="*/ 1318423 w 2546068"/>
              <a:gd name="connsiteY40" fmla="*/ 2111703 h 2118396"/>
              <a:gd name="connsiteX41" fmla="*/ 1239555 w 2546068"/>
              <a:gd name="connsiteY41" fmla="*/ 2104006 h 2118396"/>
              <a:gd name="connsiteX42" fmla="*/ 1160448 w 2546068"/>
              <a:gd name="connsiteY42" fmla="*/ 2094237 h 2118396"/>
              <a:gd name="connsiteX43" fmla="*/ 1086232 w 2546068"/>
              <a:gd name="connsiteY43" fmla="*/ 2079704 h 2118396"/>
              <a:gd name="connsiteX44" fmla="*/ 1016906 w 2546068"/>
              <a:gd name="connsiteY44" fmla="*/ 2060408 h 2118396"/>
              <a:gd name="connsiteX45" fmla="*/ 947461 w 2546068"/>
              <a:gd name="connsiteY45" fmla="*/ 2040076 h 2118396"/>
              <a:gd name="connsiteX46" fmla="*/ 816325 w 2546068"/>
              <a:gd name="connsiteY46" fmla="*/ 1988020 h 2118396"/>
              <a:gd name="connsiteX47" fmla="*/ 687812 w 2546068"/>
              <a:gd name="connsiteY47" fmla="*/ 1927263 h 2118396"/>
              <a:gd name="connsiteX48" fmla="*/ 572659 w 2546068"/>
              <a:gd name="connsiteY48" fmla="*/ 1856566 h 2118396"/>
              <a:gd name="connsiteX49" fmla="*/ 467528 w 2546068"/>
              <a:gd name="connsiteY49" fmla="*/ 1778414 h 2118396"/>
              <a:gd name="connsiteX50" fmla="*/ 375877 w 2546068"/>
              <a:gd name="connsiteY50" fmla="*/ 1691359 h 2118396"/>
              <a:gd name="connsiteX51" fmla="*/ 287447 w 2546068"/>
              <a:gd name="connsiteY51" fmla="*/ 1600782 h 2118396"/>
              <a:gd name="connsiteX52" fmla="*/ 212976 w 2546068"/>
              <a:gd name="connsiteY52" fmla="*/ 1505446 h 2118396"/>
              <a:gd name="connsiteX53" fmla="*/ 149003 w 2546068"/>
              <a:gd name="connsiteY53" fmla="*/ 1406799 h 2118396"/>
              <a:gd name="connsiteX54" fmla="*/ 94218 w 2546068"/>
              <a:gd name="connsiteY54" fmla="*/ 1309191 h 2118396"/>
              <a:gd name="connsiteX55" fmla="*/ 53512 w 2546068"/>
              <a:gd name="connsiteY55" fmla="*/ 1207860 h 2118396"/>
              <a:gd name="connsiteX56" fmla="*/ 22351 w 2546068"/>
              <a:gd name="connsiteY56" fmla="*/ 1110676 h 2118396"/>
              <a:gd name="connsiteX57" fmla="*/ 7297 w 2546068"/>
              <a:gd name="connsiteY57" fmla="*/ 1011634 h 2118396"/>
              <a:gd name="connsiteX58" fmla="*/ 0 w 2546068"/>
              <a:gd name="connsiteY58" fmla="*/ 916946 h 2118396"/>
              <a:gd name="connsiteX59" fmla="*/ 3440 w 2546068"/>
              <a:gd name="connsiteY59" fmla="*/ 821019 h 2118396"/>
              <a:gd name="connsiteX60" fmla="*/ 27284 w 2546068"/>
              <a:gd name="connsiteY60" fmla="*/ 729037 h 2118396"/>
              <a:gd name="connsiteX61" fmla="*/ 59957 w 2546068"/>
              <a:gd name="connsiteY61" fmla="*/ 634986 h 2118396"/>
              <a:gd name="connsiteX62" fmla="*/ 102295 w 2546068"/>
              <a:gd name="connsiteY62" fmla="*/ 546119 h 2118396"/>
              <a:gd name="connsiteX63" fmla="*/ 161457 w 2546068"/>
              <a:gd name="connsiteY63" fmla="*/ 461610 h 2118396"/>
              <a:gd name="connsiteX64" fmla="*/ 228256 w 2546068"/>
              <a:gd name="connsiteY64" fmla="*/ 380418 h 2118396"/>
              <a:gd name="connsiteX65" fmla="*/ 306869 w 2546068"/>
              <a:gd name="connsiteY65" fmla="*/ 307312 h 2118396"/>
              <a:gd name="connsiteX66" fmla="*/ 396818 w 2546068"/>
              <a:gd name="connsiteY66" fmla="*/ 238146 h 2118396"/>
              <a:gd name="connsiteX67" fmla="*/ 500250 w 2546068"/>
              <a:gd name="connsiteY67" fmla="*/ 175824 h 2118396"/>
              <a:gd name="connsiteX68" fmla="*/ 610007 w 2546068"/>
              <a:gd name="connsiteY68" fmla="*/ 121169 h 2118396"/>
              <a:gd name="connsiteX69" fmla="*/ 729908 w 2546068"/>
              <a:gd name="connsiteY69" fmla="*/ 75842 h 2118396"/>
              <a:gd name="connsiteX70" fmla="*/ 791351 w 2546068"/>
              <a:gd name="connsiteY70" fmla="*/ 58256 h 2118396"/>
              <a:gd name="connsiteX71" fmla="*/ 856613 w 2546068"/>
              <a:gd name="connsiteY71" fmla="*/ 42328 h 2118396"/>
              <a:gd name="connsiteX72" fmla="*/ 927243 w 2546068"/>
              <a:gd name="connsiteY72" fmla="*/ 25781 h 2118396"/>
              <a:gd name="connsiteX73" fmla="*/ 998471 w 2546068"/>
              <a:gd name="connsiteY73" fmla="*/ 14414 h 2118396"/>
              <a:gd name="connsiteX74" fmla="*/ 1070058 w 2546068"/>
              <a:gd name="connsiteY74" fmla="*/ 6155 h 2118396"/>
              <a:gd name="connsiteX75" fmla="*/ 1147611 w 2546068"/>
              <a:gd name="connsiteY75" fmla="*/ 2456 h 211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546068" h="2118396">
                <a:moveTo>
                  <a:pt x="1223494" y="0"/>
                </a:moveTo>
                <a:lnTo>
                  <a:pt x="1301645" y="1481"/>
                </a:lnTo>
                <a:lnTo>
                  <a:pt x="1456993" y="11902"/>
                </a:lnTo>
                <a:lnTo>
                  <a:pt x="1599220" y="34335"/>
                </a:lnTo>
                <a:lnTo>
                  <a:pt x="1729636" y="64429"/>
                </a:lnTo>
                <a:lnTo>
                  <a:pt x="1850510" y="106121"/>
                </a:lnTo>
                <a:lnTo>
                  <a:pt x="1957783" y="155682"/>
                </a:lnTo>
                <a:lnTo>
                  <a:pt x="2054916" y="211661"/>
                </a:lnTo>
                <a:lnTo>
                  <a:pt x="2145607" y="274682"/>
                </a:lnTo>
                <a:lnTo>
                  <a:pt x="2225800" y="341014"/>
                </a:lnTo>
                <a:lnTo>
                  <a:pt x="2291914" y="411070"/>
                </a:lnTo>
                <a:lnTo>
                  <a:pt x="2353137" y="485890"/>
                </a:lnTo>
                <a:lnTo>
                  <a:pt x="2405292" y="560705"/>
                </a:lnTo>
                <a:lnTo>
                  <a:pt x="2448261" y="634482"/>
                </a:lnTo>
                <a:lnTo>
                  <a:pt x="2480729" y="711569"/>
                </a:lnTo>
                <a:lnTo>
                  <a:pt x="2507232" y="784095"/>
                </a:lnTo>
                <a:lnTo>
                  <a:pt x="2526576" y="857447"/>
                </a:lnTo>
                <a:lnTo>
                  <a:pt x="2537805" y="923338"/>
                </a:lnTo>
                <a:lnTo>
                  <a:pt x="2542592" y="996270"/>
                </a:lnTo>
                <a:lnTo>
                  <a:pt x="2546068" y="1073553"/>
                </a:lnTo>
                <a:lnTo>
                  <a:pt x="2541074" y="1156012"/>
                </a:lnTo>
                <a:lnTo>
                  <a:pt x="2531548" y="1246342"/>
                </a:lnTo>
                <a:lnTo>
                  <a:pt x="2514982" y="1338535"/>
                </a:lnTo>
                <a:lnTo>
                  <a:pt x="2491138" y="1430517"/>
                </a:lnTo>
                <a:lnTo>
                  <a:pt x="2452977" y="1524151"/>
                </a:lnTo>
                <a:lnTo>
                  <a:pt x="2410997" y="1616126"/>
                </a:lnTo>
                <a:lnTo>
                  <a:pt x="2353983" y="1703537"/>
                </a:lnTo>
                <a:lnTo>
                  <a:pt x="2285633" y="1787007"/>
                </a:lnTo>
                <a:lnTo>
                  <a:pt x="2202368" y="1866949"/>
                </a:lnTo>
                <a:lnTo>
                  <a:pt x="2108841" y="1936527"/>
                </a:lnTo>
                <a:lnTo>
                  <a:pt x="2054440" y="1967998"/>
                </a:lnTo>
                <a:lnTo>
                  <a:pt x="1996221" y="1997810"/>
                </a:lnTo>
                <a:lnTo>
                  <a:pt x="1935734" y="2023685"/>
                </a:lnTo>
                <a:lnTo>
                  <a:pt x="1871429" y="2047901"/>
                </a:lnTo>
                <a:lnTo>
                  <a:pt x="1796147" y="2071283"/>
                </a:lnTo>
                <a:lnTo>
                  <a:pt x="1725516" y="2087830"/>
                </a:lnTo>
                <a:lnTo>
                  <a:pt x="1645579" y="2102302"/>
                </a:lnTo>
                <a:lnTo>
                  <a:pt x="1560034" y="2115321"/>
                </a:lnTo>
                <a:lnTo>
                  <a:pt x="1478782" y="2118396"/>
                </a:lnTo>
                <a:lnTo>
                  <a:pt x="1395262" y="2117535"/>
                </a:lnTo>
                <a:lnTo>
                  <a:pt x="1318423" y="2111703"/>
                </a:lnTo>
                <a:lnTo>
                  <a:pt x="1239555" y="2104006"/>
                </a:lnTo>
                <a:lnTo>
                  <a:pt x="1160448" y="2094237"/>
                </a:lnTo>
                <a:lnTo>
                  <a:pt x="1086232" y="2079704"/>
                </a:lnTo>
                <a:lnTo>
                  <a:pt x="1016906" y="2060408"/>
                </a:lnTo>
                <a:lnTo>
                  <a:pt x="947461" y="2040076"/>
                </a:lnTo>
                <a:lnTo>
                  <a:pt x="816325" y="1988020"/>
                </a:lnTo>
                <a:lnTo>
                  <a:pt x="687812" y="1927263"/>
                </a:lnTo>
                <a:lnTo>
                  <a:pt x="572659" y="1856566"/>
                </a:lnTo>
                <a:lnTo>
                  <a:pt x="467528" y="1778414"/>
                </a:lnTo>
                <a:lnTo>
                  <a:pt x="375877" y="1691359"/>
                </a:lnTo>
                <a:lnTo>
                  <a:pt x="287447" y="1600782"/>
                </a:lnTo>
                <a:lnTo>
                  <a:pt x="212976" y="1505446"/>
                </a:lnTo>
                <a:lnTo>
                  <a:pt x="149003" y="1406799"/>
                </a:lnTo>
                <a:lnTo>
                  <a:pt x="94218" y="1309191"/>
                </a:lnTo>
                <a:lnTo>
                  <a:pt x="53512" y="1207860"/>
                </a:lnTo>
                <a:lnTo>
                  <a:pt x="22351" y="1110676"/>
                </a:lnTo>
                <a:lnTo>
                  <a:pt x="7297" y="1011634"/>
                </a:lnTo>
                <a:lnTo>
                  <a:pt x="0" y="916946"/>
                </a:lnTo>
                <a:lnTo>
                  <a:pt x="3440" y="821019"/>
                </a:lnTo>
                <a:lnTo>
                  <a:pt x="27284" y="729037"/>
                </a:lnTo>
                <a:lnTo>
                  <a:pt x="59957" y="634986"/>
                </a:lnTo>
                <a:lnTo>
                  <a:pt x="102295" y="546119"/>
                </a:lnTo>
                <a:lnTo>
                  <a:pt x="161457" y="461610"/>
                </a:lnTo>
                <a:lnTo>
                  <a:pt x="228256" y="380418"/>
                </a:lnTo>
                <a:lnTo>
                  <a:pt x="306869" y="307312"/>
                </a:lnTo>
                <a:lnTo>
                  <a:pt x="396818" y="238146"/>
                </a:lnTo>
                <a:lnTo>
                  <a:pt x="500250" y="175824"/>
                </a:lnTo>
                <a:lnTo>
                  <a:pt x="610007" y="121169"/>
                </a:lnTo>
                <a:lnTo>
                  <a:pt x="729908" y="75842"/>
                </a:lnTo>
                <a:lnTo>
                  <a:pt x="791351" y="58256"/>
                </a:lnTo>
                <a:lnTo>
                  <a:pt x="856613" y="42328"/>
                </a:lnTo>
                <a:lnTo>
                  <a:pt x="927243" y="25781"/>
                </a:lnTo>
                <a:lnTo>
                  <a:pt x="998471" y="14414"/>
                </a:lnTo>
                <a:lnTo>
                  <a:pt x="1070058" y="6155"/>
                </a:lnTo>
                <a:lnTo>
                  <a:pt x="1147611" y="24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flower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D89EE316-A7DC-462C-A6F2-E287C96A5CC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8740" y="1733723"/>
            <a:ext cx="2787183" cy="2477324"/>
          </a:xfrm>
          <a:custGeom>
            <a:avLst/>
            <a:gdLst>
              <a:gd name="connsiteX0" fmla="*/ 1136220 w 2787183"/>
              <a:gd name="connsiteY0" fmla="*/ 0 h 2477324"/>
              <a:gd name="connsiteX1" fmla="*/ 1265919 w 2787183"/>
              <a:gd name="connsiteY1" fmla="*/ 3537 h 2477324"/>
              <a:gd name="connsiteX2" fmla="*/ 1395618 w 2787183"/>
              <a:gd name="connsiteY2" fmla="*/ 22987 h 2477324"/>
              <a:gd name="connsiteX3" fmla="*/ 1532073 w 2787183"/>
              <a:gd name="connsiteY3" fmla="*/ 51279 h 2477324"/>
              <a:gd name="connsiteX4" fmla="*/ 1665825 w 2787183"/>
              <a:gd name="connsiteY4" fmla="*/ 93718 h 2477324"/>
              <a:gd name="connsiteX5" fmla="*/ 1802279 w 2787183"/>
              <a:gd name="connsiteY5" fmla="*/ 144997 h 2477324"/>
              <a:gd name="connsiteX6" fmla="*/ 1936032 w 2787183"/>
              <a:gd name="connsiteY6" fmla="*/ 206886 h 2477324"/>
              <a:gd name="connsiteX7" fmla="*/ 2065731 w 2787183"/>
              <a:gd name="connsiteY7" fmla="*/ 282921 h 2477324"/>
              <a:gd name="connsiteX8" fmla="*/ 2191377 w 2787183"/>
              <a:gd name="connsiteY8" fmla="*/ 362492 h 2477324"/>
              <a:gd name="connsiteX9" fmla="*/ 2307566 w 2787183"/>
              <a:gd name="connsiteY9" fmla="*/ 456210 h 2477324"/>
              <a:gd name="connsiteX10" fmla="*/ 2415649 w 2787183"/>
              <a:gd name="connsiteY10" fmla="*/ 560537 h 2477324"/>
              <a:gd name="connsiteX11" fmla="*/ 2512923 w 2787183"/>
              <a:gd name="connsiteY11" fmla="*/ 679010 h 2477324"/>
              <a:gd name="connsiteX12" fmla="*/ 2599389 w 2787183"/>
              <a:gd name="connsiteY12" fmla="*/ 801019 h 2477324"/>
              <a:gd name="connsiteX13" fmla="*/ 2635867 w 2787183"/>
              <a:gd name="connsiteY13" fmla="*/ 866445 h 2477324"/>
              <a:gd name="connsiteX14" fmla="*/ 2670994 w 2787183"/>
              <a:gd name="connsiteY14" fmla="*/ 931870 h 2477324"/>
              <a:gd name="connsiteX15" fmla="*/ 2700717 w 2787183"/>
              <a:gd name="connsiteY15" fmla="*/ 1002600 h 2477324"/>
              <a:gd name="connsiteX16" fmla="*/ 2725036 w 2787183"/>
              <a:gd name="connsiteY16" fmla="*/ 1078635 h 2477324"/>
              <a:gd name="connsiteX17" fmla="*/ 2746652 w 2787183"/>
              <a:gd name="connsiteY17" fmla="*/ 1154670 h 2477324"/>
              <a:gd name="connsiteX18" fmla="*/ 2765567 w 2787183"/>
              <a:gd name="connsiteY18" fmla="*/ 1228937 h 2477324"/>
              <a:gd name="connsiteX19" fmla="*/ 2779077 w 2787183"/>
              <a:gd name="connsiteY19" fmla="*/ 1310276 h 2477324"/>
              <a:gd name="connsiteX20" fmla="*/ 2787183 w 2787183"/>
              <a:gd name="connsiteY20" fmla="*/ 1389848 h 2477324"/>
              <a:gd name="connsiteX21" fmla="*/ 2783130 w 2787183"/>
              <a:gd name="connsiteY21" fmla="*/ 1474724 h 2477324"/>
              <a:gd name="connsiteX22" fmla="*/ 2776375 w 2787183"/>
              <a:gd name="connsiteY22" fmla="*/ 1554296 h 2477324"/>
              <a:gd name="connsiteX23" fmla="*/ 2765567 w 2787183"/>
              <a:gd name="connsiteY23" fmla="*/ 1625026 h 2477324"/>
              <a:gd name="connsiteX24" fmla="*/ 2746652 w 2787183"/>
              <a:gd name="connsiteY24" fmla="*/ 1701061 h 2477324"/>
              <a:gd name="connsiteX25" fmla="*/ 2725036 w 2787183"/>
              <a:gd name="connsiteY25" fmla="*/ 1766486 h 2477324"/>
              <a:gd name="connsiteX26" fmla="*/ 2700717 w 2787183"/>
              <a:gd name="connsiteY26" fmla="*/ 1828375 h 2477324"/>
              <a:gd name="connsiteX27" fmla="*/ 2670994 w 2787183"/>
              <a:gd name="connsiteY27" fmla="*/ 1888496 h 2477324"/>
              <a:gd name="connsiteX28" fmla="*/ 2638569 w 2787183"/>
              <a:gd name="connsiteY28" fmla="*/ 1945080 h 2477324"/>
              <a:gd name="connsiteX29" fmla="*/ 2562911 w 2787183"/>
              <a:gd name="connsiteY29" fmla="*/ 2044102 h 2477324"/>
              <a:gd name="connsiteX30" fmla="*/ 2472392 w 2787183"/>
              <a:gd name="connsiteY30" fmla="*/ 2134283 h 2477324"/>
              <a:gd name="connsiteX31" fmla="*/ 2375118 w 2787183"/>
              <a:gd name="connsiteY31" fmla="*/ 2210318 h 2477324"/>
              <a:gd name="connsiteX32" fmla="*/ 2271088 w 2787183"/>
              <a:gd name="connsiteY32" fmla="*/ 2275743 h 2477324"/>
              <a:gd name="connsiteX33" fmla="*/ 2158952 w 2787183"/>
              <a:gd name="connsiteY33" fmla="*/ 2327023 h 2477324"/>
              <a:gd name="connsiteX34" fmla="*/ 2044115 w 2787183"/>
              <a:gd name="connsiteY34" fmla="*/ 2374765 h 2477324"/>
              <a:gd name="connsiteX35" fmla="*/ 1929277 w 2787183"/>
              <a:gd name="connsiteY35" fmla="*/ 2408362 h 2477324"/>
              <a:gd name="connsiteX36" fmla="*/ 1813088 w 2787183"/>
              <a:gd name="connsiteY36" fmla="*/ 2434886 h 2477324"/>
              <a:gd name="connsiteX37" fmla="*/ 1698250 w 2787183"/>
              <a:gd name="connsiteY37" fmla="*/ 2454337 h 2477324"/>
              <a:gd name="connsiteX38" fmla="*/ 1592869 w 2787183"/>
              <a:gd name="connsiteY38" fmla="*/ 2468483 h 2477324"/>
              <a:gd name="connsiteX39" fmla="*/ 1492893 w 2787183"/>
              <a:gd name="connsiteY39" fmla="*/ 2473788 h 2477324"/>
              <a:gd name="connsiteX40" fmla="*/ 1398320 w 2787183"/>
              <a:gd name="connsiteY40" fmla="*/ 2477324 h 2477324"/>
              <a:gd name="connsiteX41" fmla="*/ 1311854 w 2787183"/>
              <a:gd name="connsiteY41" fmla="*/ 2473788 h 2477324"/>
              <a:gd name="connsiteX42" fmla="*/ 1214580 w 2787183"/>
              <a:gd name="connsiteY42" fmla="*/ 2463178 h 2477324"/>
              <a:gd name="connsiteX43" fmla="*/ 1117305 w 2787183"/>
              <a:gd name="connsiteY43" fmla="*/ 2445496 h 2477324"/>
              <a:gd name="connsiteX44" fmla="*/ 1013276 w 2787183"/>
              <a:gd name="connsiteY44" fmla="*/ 2422508 h 2477324"/>
              <a:gd name="connsiteX45" fmla="*/ 911948 w 2787183"/>
              <a:gd name="connsiteY45" fmla="*/ 2388911 h 2477324"/>
              <a:gd name="connsiteX46" fmla="*/ 807919 w 2787183"/>
              <a:gd name="connsiteY46" fmla="*/ 2346473 h 2477324"/>
              <a:gd name="connsiteX47" fmla="*/ 702538 w 2787183"/>
              <a:gd name="connsiteY47" fmla="*/ 2295194 h 2477324"/>
              <a:gd name="connsiteX48" fmla="*/ 602561 w 2787183"/>
              <a:gd name="connsiteY48" fmla="*/ 2238610 h 2477324"/>
              <a:gd name="connsiteX49" fmla="*/ 505287 w 2787183"/>
              <a:gd name="connsiteY49" fmla="*/ 2167880 h 2477324"/>
              <a:gd name="connsiteX50" fmla="*/ 410715 w 2787183"/>
              <a:gd name="connsiteY50" fmla="*/ 2086540 h 2477324"/>
              <a:gd name="connsiteX51" fmla="*/ 324248 w 2787183"/>
              <a:gd name="connsiteY51" fmla="*/ 1998127 h 2477324"/>
              <a:gd name="connsiteX52" fmla="*/ 244537 w 2787183"/>
              <a:gd name="connsiteY52" fmla="*/ 1899105 h 2477324"/>
              <a:gd name="connsiteX53" fmla="*/ 172933 w 2787183"/>
              <a:gd name="connsiteY53" fmla="*/ 1785937 h 2477324"/>
              <a:gd name="connsiteX54" fmla="*/ 114838 w 2787183"/>
              <a:gd name="connsiteY54" fmla="*/ 1662159 h 2477324"/>
              <a:gd name="connsiteX55" fmla="*/ 64850 w 2787183"/>
              <a:gd name="connsiteY55" fmla="*/ 1526003 h 2477324"/>
              <a:gd name="connsiteX56" fmla="*/ 28372 w 2787183"/>
              <a:gd name="connsiteY56" fmla="*/ 1375702 h 2477324"/>
              <a:gd name="connsiteX57" fmla="*/ 14862 w 2787183"/>
              <a:gd name="connsiteY57" fmla="*/ 1299667 h 2477324"/>
              <a:gd name="connsiteX58" fmla="*/ 6755 w 2787183"/>
              <a:gd name="connsiteY58" fmla="*/ 1225400 h 2477324"/>
              <a:gd name="connsiteX59" fmla="*/ 0 w 2787183"/>
              <a:gd name="connsiteY59" fmla="*/ 1149365 h 2477324"/>
              <a:gd name="connsiteX60" fmla="*/ 0 w 2787183"/>
              <a:gd name="connsiteY60" fmla="*/ 1078635 h 2477324"/>
              <a:gd name="connsiteX61" fmla="*/ 4053 w 2787183"/>
              <a:gd name="connsiteY61" fmla="*/ 1007905 h 2477324"/>
              <a:gd name="connsiteX62" fmla="*/ 14862 w 2787183"/>
              <a:gd name="connsiteY62" fmla="*/ 937175 h 2477324"/>
              <a:gd name="connsiteX63" fmla="*/ 25670 w 2787183"/>
              <a:gd name="connsiteY63" fmla="*/ 871749 h 2477324"/>
              <a:gd name="connsiteX64" fmla="*/ 39180 w 2787183"/>
              <a:gd name="connsiteY64" fmla="*/ 809861 h 2477324"/>
              <a:gd name="connsiteX65" fmla="*/ 79711 w 2787183"/>
              <a:gd name="connsiteY65" fmla="*/ 687851 h 2477324"/>
              <a:gd name="connsiteX66" fmla="*/ 133753 w 2787183"/>
              <a:gd name="connsiteY66" fmla="*/ 574683 h 2477324"/>
              <a:gd name="connsiteX67" fmla="*/ 198602 w 2787183"/>
              <a:gd name="connsiteY67" fmla="*/ 466819 h 2477324"/>
              <a:gd name="connsiteX68" fmla="*/ 274260 w 2787183"/>
              <a:gd name="connsiteY68" fmla="*/ 371334 h 2477324"/>
              <a:gd name="connsiteX69" fmla="*/ 356673 w 2787183"/>
              <a:gd name="connsiteY69" fmla="*/ 286457 h 2477324"/>
              <a:gd name="connsiteX70" fmla="*/ 451246 w 2787183"/>
              <a:gd name="connsiteY70" fmla="*/ 212191 h 2477324"/>
              <a:gd name="connsiteX71" fmla="*/ 551222 w 2787183"/>
              <a:gd name="connsiteY71" fmla="*/ 144997 h 2477324"/>
              <a:gd name="connsiteX72" fmla="*/ 659305 w 2787183"/>
              <a:gd name="connsiteY72" fmla="*/ 93718 h 2477324"/>
              <a:gd name="connsiteX73" fmla="*/ 775494 w 2787183"/>
              <a:gd name="connsiteY73" fmla="*/ 51279 h 2477324"/>
              <a:gd name="connsiteX74" fmla="*/ 890332 w 2787183"/>
              <a:gd name="connsiteY74" fmla="*/ 17683 h 2477324"/>
              <a:gd name="connsiteX75" fmla="*/ 1013276 w 2787183"/>
              <a:gd name="connsiteY75" fmla="*/ 3537 h 247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87183" h="2477324">
                <a:moveTo>
                  <a:pt x="1136220" y="0"/>
                </a:moveTo>
                <a:lnTo>
                  <a:pt x="1265919" y="3537"/>
                </a:lnTo>
                <a:lnTo>
                  <a:pt x="1395618" y="22987"/>
                </a:lnTo>
                <a:lnTo>
                  <a:pt x="1532073" y="51279"/>
                </a:lnTo>
                <a:lnTo>
                  <a:pt x="1665825" y="93718"/>
                </a:lnTo>
                <a:lnTo>
                  <a:pt x="1802279" y="144997"/>
                </a:lnTo>
                <a:lnTo>
                  <a:pt x="1936032" y="206886"/>
                </a:lnTo>
                <a:lnTo>
                  <a:pt x="2065731" y="282921"/>
                </a:lnTo>
                <a:lnTo>
                  <a:pt x="2191377" y="362492"/>
                </a:lnTo>
                <a:lnTo>
                  <a:pt x="2307566" y="456210"/>
                </a:lnTo>
                <a:lnTo>
                  <a:pt x="2415649" y="560537"/>
                </a:lnTo>
                <a:lnTo>
                  <a:pt x="2512923" y="679010"/>
                </a:lnTo>
                <a:lnTo>
                  <a:pt x="2599389" y="801019"/>
                </a:lnTo>
                <a:lnTo>
                  <a:pt x="2635867" y="866445"/>
                </a:lnTo>
                <a:lnTo>
                  <a:pt x="2670994" y="931870"/>
                </a:lnTo>
                <a:lnTo>
                  <a:pt x="2700717" y="1002600"/>
                </a:lnTo>
                <a:lnTo>
                  <a:pt x="2725036" y="1078635"/>
                </a:lnTo>
                <a:lnTo>
                  <a:pt x="2746652" y="1154670"/>
                </a:lnTo>
                <a:lnTo>
                  <a:pt x="2765567" y="1228937"/>
                </a:lnTo>
                <a:lnTo>
                  <a:pt x="2779077" y="1310276"/>
                </a:lnTo>
                <a:lnTo>
                  <a:pt x="2787183" y="1389848"/>
                </a:lnTo>
                <a:lnTo>
                  <a:pt x="2783130" y="1474724"/>
                </a:lnTo>
                <a:lnTo>
                  <a:pt x="2776375" y="1554296"/>
                </a:lnTo>
                <a:lnTo>
                  <a:pt x="2765567" y="1625026"/>
                </a:lnTo>
                <a:lnTo>
                  <a:pt x="2746652" y="1701061"/>
                </a:lnTo>
                <a:lnTo>
                  <a:pt x="2725036" y="1766486"/>
                </a:lnTo>
                <a:lnTo>
                  <a:pt x="2700717" y="1828375"/>
                </a:lnTo>
                <a:lnTo>
                  <a:pt x="2670994" y="1888496"/>
                </a:lnTo>
                <a:lnTo>
                  <a:pt x="2638569" y="1945080"/>
                </a:lnTo>
                <a:lnTo>
                  <a:pt x="2562911" y="2044102"/>
                </a:lnTo>
                <a:lnTo>
                  <a:pt x="2472392" y="2134283"/>
                </a:lnTo>
                <a:lnTo>
                  <a:pt x="2375118" y="2210318"/>
                </a:lnTo>
                <a:lnTo>
                  <a:pt x="2271088" y="2275743"/>
                </a:lnTo>
                <a:lnTo>
                  <a:pt x="2158952" y="2327023"/>
                </a:lnTo>
                <a:lnTo>
                  <a:pt x="2044115" y="2374765"/>
                </a:lnTo>
                <a:lnTo>
                  <a:pt x="1929277" y="2408362"/>
                </a:lnTo>
                <a:lnTo>
                  <a:pt x="1813088" y="2434886"/>
                </a:lnTo>
                <a:lnTo>
                  <a:pt x="1698250" y="2454337"/>
                </a:lnTo>
                <a:lnTo>
                  <a:pt x="1592869" y="2468483"/>
                </a:lnTo>
                <a:lnTo>
                  <a:pt x="1492893" y="2473788"/>
                </a:lnTo>
                <a:lnTo>
                  <a:pt x="1398320" y="2477324"/>
                </a:lnTo>
                <a:lnTo>
                  <a:pt x="1311854" y="2473788"/>
                </a:lnTo>
                <a:lnTo>
                  <a:pt x="1214580" y="2463178"/>
                </a:lnTo>
                <a:lnTo>
                  <a:pt x="1117305" y="2445496"/>
                </a:lnTo>
                <a:lnTo>
                  <a:pt x="1013276" y="2422508"/>
                </a:lnTo>
                <a:lnTo>
                  <a:pt x="911948" y="2388911"/>
                </a:lnTo>
                <a:lnTo>
                  <a:pt x="807919" y="2346473"/>
                </a:lnTo>
                <a:lnTo>
                  <a:pt x="702538" y="2295194"/>
                </a:lnTo>
                <a:lnTo>
                  <a:pt x="602561" y="2238610"/>
                </a:lnTo>
                <a:lnTo>
                  <a:pt x="505287" y="2167880"/>
                </a:lnTo>
                <a:lnTo>
                  <a:pt x="410715" y="2086540"/>
                </a:lnTo>
                <a:lnTo>
                  <a:pt x="324248" y="1998127"/>
                </a:lnTo>
                <a:lnTo>
                  <a:pt x="244537" y="1899105"/>
                </a:lnTo>
                <a:lnTo>
                  <a:pt x="172933" y="1785937"/>
                </a:lnTo>
                <a:lnTo>
                  <a:pt x="114838" y="1662159"/>
                </a:lnTo>
                <a:lnTo>
                  <a:pt x="64850" y="1526003"/>
                </a:lnTo>
                <a:lnTo>
                  <a:pt x="28372" y="1375702"/>
                </a:lnTo>
                <a:lnTo>
                  <a:pt x="14862" y="1299667"/>
                </a:lnTo>
                <a:lnTo>
                  <a:pt x="6755" y="1225400"/>
                </a:lnTo>
                <a:lnTo>
                  <a:pt x="0" y="1149365"/>
                </a:lnTo>
                <a:lnTo>
                  <a:pt x="0" y="1078635"/>
                </a:lnTo>
                <a:lnTo>
                  <a:pt x="4053" y="1007905"/>
                </a:lnTo>
                <a:lnTo>
                  <a:pt x="14862" y="937175"/>
                </a:lnTo>
                <a:lnTo>
                  <a:pt x="25670" y="871749"/>
                </a:lnTo>
                <a:lnTo>
                  <a:pt x="39180" y="809861"/>
                </a:lnTo>
                <a:lnTo>
                  <a:pt x="79711" y="687851"/>
                </a:lnTo>
                <a:lnTo>
                  <a:pt x="133753" y="574683"/>
                </a:lnTo>
                <a:lnTo>
                  <a:pt x="198602" y="466819"/>
                </a:lnTo>
                <a:lnTo>
                  <a:pt x="274260" y="371334"/>
                </a:lnTo>
                <a:lnTo>
                  <a:pt x="356673" y="286457"/>
                </a:lnTo>
                <a:lnTo>
                  <a:pt x="451246" y="212191"/>
                </a:lnTo>
                <a:lnTo>
                  <a:pt x="551222" y="144997"/>
                </a:lnTo>
                <a:lnTo>
                  <a:pt x="659305" y="93718"/>
                </a:lnTo>
                <a:lnTo>
                  <a:pt x="775494" y="51279"/>
                </a:lnTo>
                <a:lnTo>
                  <a:pt x="890332" y="17683"/>
                </a:lnTo>
                <a:lnTo>
                  <a:pt x="1013276" y="35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bird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8C97492-F95E-4311-8ED2-BB50506194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1330" y="4753273"/>
            <a:ext cx="2651445" cy="1668624"/>
          </a:xfrm>
          <a:custGeom>
            <a:avLst/>
            <a:gdLst>
              <a:gd name="connsiteX0" fmla="*/ 1480791 w 2834809"/>
              <a:gd name="connsiteY0" fmla="*/ 0 h 1784020"/>
              <a:gd name="connsiteX1" fmla="*/ 1653730 w 2834809"/>
              <a:gd name="connsiteY1" fmla="*/ 3880 h 1784020"/>
              <a:gd name="connsiteX2" fmla="*/ 1811652 w 2834809"/>
              <a:gd name="connsiteY2" fmla="*/ 18320 h 1784020"/>
              <a:gd name="connsiteX3" fmla="*/ 1956159 w 2834809"/>
              <a:gd name="connsiteY3" fmla="*/ 39603 h 1784020"/>
              <a:gd name="connsiteX4" fmla="*/ 2089655 w 2834809"/>
              <a:gd name="connsiteY4" fmla="*/ 70984 h 1784020"/>
              <a:gd name="connsiteX5" fmla="*/ 2207733 w 2834809"/>
              <a:gd name="connsiteY5" fmla="*/ 109440 h 1784020"/>
              <a:gd name="connsiteX6" fmla="*/ 2314298 w 2834809"/>
              <a:gd name="connsiteY6" fmla="*/ 153637 h 1784020"/>
              <a:gd name="connsiteX7" fmla="*/ 2413455 w 2834809"/>
              <a:gd name="connsiteY7" fmla="*/ 203986 h 1784020"/>
              <a:gd name="connsiteX8" fmla="*/ 2500797 w 2834809"/>
              <a:gd name="connsiteY8" fmla="*/ 257463 h 1784020"/>
              <a:gd name="connsiteX9" fmla="*/ 2572319 w 2834809"/>
              <a:gd name="connsiteY9" fmla="*/ 314530 h 1784020"/>
              <a:gd name="connsiteX10" fmla="*/ 2638235 w 2834809"/>
              <a:gd name="connsiteY10" fmla="*/ 375775 h 1784020"/>
              <a:gd name="connsiteX11" fmla="*/ 2694037 w 2834809"/>
              <a:gd name="connsiteY11" fmla="*/ 437304 h 1784020"/>
              <a:gd name="connsiteX12" fmla="*/ 2739625 w 2834809"/>
              <a:gd name="connsiteY12" fmla="*/ 498247 h 1784020"/>
              <a:gd name="connsiteX13" fmla="*/ 2773398 w 2834809"/>
              <a:gd name="connsiteY13" fmla="*/ 562317 h 1784020"/>
              <a:gd name="connsiteX14" fmla="*/ 2800660 w 2834809"/>
              <a:gd name="connsiteY14" fmla="*/ 622726 h 1784020"/>
              <a:gd name="connsiteX15" fmla="*/ 2819913 w 2834809"/>
              <a:gd name="connsiteY15" fmla="*/ 684059 h 1784020"/>
              <a:gd name="connsiteX16" fmla="*/ 2830350 w 2834809"/>
              <a:gd name="connsiteY16" fmla="*/ 739347 h 1784020"/>
              <a:gd name="connsiteX17" fmla="*/ 2833380 w 2834809"/>
              <a:gd name="connsiteY17" fmla="*/ 800786 h 1784020"/>
              <a:gd name="connsiteX18" fmla="*/ 2834809 w 2834809"/>
              <a:gd name="connsiteY18" fmla="*/ 865940 h 1784020"/>
              <a:gd name="connsiteX19" fmla="*/ 2826627 w 2834809"/>
              <a:gd name="connsiteY19" fmla="*/ 935734 h 1784020"/>
              <a:gd name="connsiteX20" fmla="*/ 2813140 w 2834809"/>
              <a:gd name="connsiteY20" fmla="*/ 1012319 h 1784020"/>
              <a:gd name="connsiteX21" fmla="*/ 2791744 w 2834809"/>
              <a:gd name="connsiteY21" fmla="*/ 1090699 h 1784020"/>
              <a:gd name="connsiteX22" fmla="*/ 2762236 w 2834809"/>
              <a:gd name="connsiteY22" fmla="*/ 1169132 h 1784020"/>
              <a:gd name="connsiteX23" fmla="*/ 2716707 w 2834809"/>
              <a:gd name="connsiteY23" fmla="*/ 1249414 h 1784020"/>
              <a:gd name="connsiteX24" fmla="*/ 2666972 w 2834809"/>
              <a:gd name="connsiteY24" fmla="*/ 1328415 h 1784020"/>
              <a:gd name="connsiteX25" fmla="*/ 2600612 w 2834809"/>
              <a:gd name="connsiteY25" fmla="*/ 1404039 h 1784020"/>
              <a:gd name="connsiteX26" fmla="*/ 2521735 w 2834809"/>
              <a:gd name="connsiteY26" fmla="*/ 1476693 h 1784020"/>
              <a:gd name="connsiteX27" fmla="*/ 2426333 w 2834809"/>
              <a:gd name="connsiteY27" fmla="*/ 1546840 h 1784020"/>
              <a:gd name="connsiteX28" fmla="*/ 2319813 w 2834809"/>
              <a:gd name="connsiteY28" fmla="*/ 1608561 h 1784020"/>
              <a:gd name="connsiteX29" fmla="*/ 2258140 w 2834809"/>
              <a:gd name="connsiteY29" fmla="*/ 1636861 h 1784020"/>
              <a:gd name="connsiteX30" fmla="*/ 2192261 w 2834809"/>
              <a:gd name="connsiteY30" fmla="*/ 1663881 h 1784020"/>
              <a:gd name="connsiteX31" fmla="*/ 2123977 w 2834809"/>
              <a:gd name="connsiteY31" fmla="*/ 1687647 h 1784020"/>
              <a:gd name="connsiteX32" fmla="*/ 2051487 w 2834809"/>
              <a:gd name="connsiteY32" fmla="*/ 1710134 h 1784020"/>
              <a:gd name="connsiteX33" fmla="*/ 1966780 w 2834809"/>
              <a:gd name="connsiteY33" fmla="*/ 1732264 h 1784020"/>
              <a:gd name="connsiteX34" fmla="*/ 1887478 w 2834809"/>
              <a:gd name="connsiteY34" fmla="*/ 1748475 h 1784020"/>
              <a:gd name="connsiteX35" fmla="*/ 1797862 w 2834809"/>
              <a:gd name="connsiteY35" fmla="*/ 1763228 h 1784020"/>
              <a:gd name="connsiteX36" fmla="*/ 1702036 w 2834809"/>
              <a:gd name="connsiteY36" fmla="*/ 1776932 h 1784020"/>
              <a:gd name="connsiteX37" fmla="*/ 1611314 w 2834809"/>
              <a:gd name="connsiteY37" fmla="*/ 1782103 h 1784020"/>
              <a:gd name="connsiteX38" fmla="*/ 1518187 w 2834809"/>
              <a:gd name="connsiteY38" fmla="*/ 1784020 h 1784020"/>
              <a:gd name="connsiteX39" fmla="*/ 1432669 w 2834809"/>
              <a:gd name="connsiteY39" fmla="*/ 1781529 h 1784020"/>
              <a:gd name="connsiteX40" fmla="*/ 1344947 w 2834809"/>
              <a:gd name="connsiteY40" fmla="*/ 1777527 h 1784020"/>
              <a:gd name="connsiteX41" fmla="*/ 1257024 w 2834809"/>
              <a:gd name="connsiteY41" fmla="*/ 1771782 h 1784020"/>
              <a:gd name="connsiteX42" fmla="*/ 1174707 w 2834809"/>
              <a:gd name="connsiteY42" fmla="*/ 1761860 h 1784020"/>
              <a:gd name="connsiteX43" fmla="*/ 1097996 w 2834809"/>
              <a:gd name="connsiteY43" fmla="*/ 1747761 h 1784020"/>
              <a:gd name="connsiteX44" fmla="*/ 1021184 w 2834809"/>
              <a:gd name="connsiteY44" fmla="*/ 1732790 h 1784020"/>
              <a:gd name="connsiteX45" fmla="*/ 876569 w 2834809"/>
              <a:gd name="connsiteY45" fmla="*/ 1692982 h 1784020"/>
              <a:gd name="connsiteX46" fmla="*/ 735155 w 2834809"/>
              <a:gd name="connsiteY46" fmla="*/ 1645744 h 1784020"/>
              <a:gd name="connsiteX47" fmla="*/ 608959 w 2834809"/>
              <a:gd name="connsiteY47" fmla="*/ 1589688 h 1784020"/>
              <a:gd name="connsiteX48" fmla="*/ 494175 w 2834809"/>
              <a:gd name="connsiteY48" fmla="*/ 1527020 h 1784020"/>
              <a:gd name="connsiteX49" fmla="*/ 394710 w 2834809"/>
              <a:gd name="connsiteY49" fmla="*/ 1456405 h 1784020"/>
              <a:gd name="connsiteX50" fmla="*/ 298947 w 2834809"/>
              <a:gd name="connsiteY50" fmla="*/ 1382715 h 1784020"/>
              <a:gd name="connsiteX51" fmla="*/ 218905 w 2834809"/>
              <a:gd name="connsiteY51" fmla="*/ 1304563 h 1784020"/>
              <a:gd name="connsiteX52" fmla="*/ 150678 w 2834809"/>
              <a:gd name="connsiteY52" fmla="*/ 1223283 h 1784020"/>
              <a:gd name="connsiteX53" fmla="*/ 92664 w 2834809"/>
              <a:gd name="connsiteY53" fmla="*/ 1142590 h 1784020"/>
              <a:gd name="connsiteX54" fmla="*/ 50471 w 2834809"/>
              <a:gd name="connsiteY54" fmla="*/ 1058306 h 1784020"/>
              <a:gd name="connsiteX55" fmla="*/ 18794 w 2834809"/>
              <a:gd name="connsiteY55" fmla="*/ 977222 h 1784020"/>
              <a:gd name="connsiteX56" fmla="*/ 5141 w 2834809"/>
              <a:gd name="connsiteY56" fmla="*/ 894059 h 1784020"/>
              <a:gd name="connsiteX57" fmla="*/ 0 w 2834809"/>
              <a:gd name="connsiteY57" fmla="*/ 814327 h 1784020"/>
              <a:gd name="connsiteX58" fmla="*/ 6876 w 2834809"/>
              <a:gd name="connsiteY58" fmla="*/ 733209 h 1784020"/>
              <a:gd name="connsiteX59" fmla="*/ 36384 w 2834809"/>
              <a:gd name="connsiteY59" fmla="*/ 654775 h 1784020"/>
              <a:gd name="connsiteX60" fmla="*/ 75804 w 2834809"/>
              <a:gd name="connsiteY60" fmla="*/ 574316 h 1784020"/>
              <a:gd name="connsiteX61" fmla="*/ 125841 w 2834809"/>
              <a:gd name="connsiteY61" fmla="*/ 497927 h 1784020"/>
              <a:gd name="connsiteX62" fmla="*/ 194504 w 2834809"/>
              <a:gd name="connsiteY62" fmla="*/ 424686 h 1784020"/>
              <a:gd name="connsiteX63" fmla="*/ 271580 w 2834809"/>
              <a:gd name="connsiteY63" fmla="*/ 354005 h 1784020"/>
              <a:gd name="connsiteX64" fmla="*/ 361577 w 2834809"/>
              <a:gd name="connsiteY64" fmla="*/ 289778 h 1784020"/>
              <a:gd name="connsiteX65" fmla="*/ 464092 w 2834809"/>
              <a:gd name="connsiteY65" fmla="*/ 228519 h 1784020"/>
              <a:gd name="connsiteX66" fmla="*/ 581430 w 2834809"/>
              <a:gd name="connsiteY66" fmla="*/ 172613 h 1784020"/>
              <a:gd name="connsiteX67" fmla="*/ 705579 w 2834809"/>
              <a:gd name="connsiteY67" fmla="*/ 122981 h 1784020"/>
              <a:gd name="connsiteX68" fmla="*/ 840747 w 2834809"/>
              <a:gd name="connsiteY68" fmla="*/ 80906 h 1784020"/>
              <a:gd name="connsiteX69" fmla="*/ 909835 w 2834809"/>
              <a:gd name="connsiteY69" fmla="*/ 64108 h 1784020"/>
              <a:gd name="connsiteX70" fmla="*/ 983129 w 2834809"/>
              <a:gd name="connsiteY70" fmla="*/ 48590 h 1784020"/>
              <a:gd name="connsiteX71" fmla="*/ 1062431 w 2834809"/>
              <a:gd name="connsiteY71" fmla="*/ 32379 h 1784020"/>
              <a:gd name="connsiteX72" fmla="*/ 1142235 w 2834809"/>
              <a:gd name="connsiteY72" fmla="*/ 20524 h 1784020"/>
              <a:gd name="connsiteX73" fmla="*/ 1222341 w 2834809"/>
              <a:gd name="connsiteY73" fmla="*/ 11282 h 1784020"/>
              <a:gd name="connsiteX74" fmla="*/ 1308958 w 2834809"/>
              <a:gd name="connsiteY74" fmla="*/ 5702 h 1784020"/>
              <a:gd name="connsiteX75" fmla="*/ 1393672 w 2834809"/>
              <a:gd name="connsiteY75" fmla="*/ 1224 h 178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834809" h="1784020">
                <a:moveTo>
                  <a:pt x="1480791" y="0"/>
                </a:moveTo>
                <a:lnTo>
                  <a:pt x="1653730" y="3880"/>
                </a:lnTo>
                <a:lnTo>
                  <a:pt x="1811652" y="18320"/>
                </a:lnTo>
                <a:lnTo>
                  <a:pt x="1956159" y="39603"/>
                </a:lnTo>
                <a:lnTo>
                  <a:pt x="2089655" y="70984"/>
                </a:lnTo>
                <a:lnTo>
                  <a:pt x="2207733" y="109440"/>
                </a:lnTo>
                <a:lnTo>
                  <a:pt x="2314298" y="153637"/>
                </a:lnTo>
                <a:lnTo>
                  <a:pt x="2413455" y="203986"/>
                </a:lnTo>
                <a:lnTo>
                  <a:pt x="2500797" y="257463"/>
                </a:lnTo>
                <a:lnTo>
                  <a:pt x="2572319" y="314530"/>
                </a:lnTo>
                <a:lnTo>
                  <a:pt x="2638235" y="375775"/>
                </a:lnTo>
                <a:lnTo>
                  <a:pt x="2694037" y="437304"/>
                </a:lnTo>
                <a:lnTo>
                  <a:pt x="2739625" y="498247"/>
                </a:lnTo>
                <a:lnTo>
                  <a:pt x="2773398" y="562317"/>
                </a:lnTo>
                <a:lnTo>
                  <a:pt x="2800660" y="622726"/>
                </a:lnTo>
                <a:lnTo>
                  <a:pt x="2819913" y="684059"/>
                </a:lnTo>
                <a:lnTo>
                  <a:pt x="2830350" y="739347"/>
                </a:lnTo>
                <a:lnTo>
                  <a:pt x="2833380" y="800786"/>
                </a:lnTo>
                <a:lnTo>
                  <a:pt x="2834809" y="865940"/>
                </a:lnTo>
                <a:lnTo>
                  <a:pt x="2826627" y="935734"/>
                </a:lnTo>
                <a:lnTo>
                  <a:pt x="2813140" y="1012319"/>
                </a:lnTo>
                <a:lnTo>
                  <a:pt x="2791744" y="1090699"/>
                </a:lnTo>
                <a:lnTo>
                  <a:pt x="2762236" y="1169132"/>
                </a:lnTo>
                <a:lnTo>
                  <a:pt x="2716707" y="1249414"/>
                </a:lnTo>
                <a:lnTo>
                  <a:pt x="2666972" y="1328415"/>
                </a:lnTo>
                <a:lnTo>
                  <a:pt x="2600612" y="1404039"/>
                </a:lnTo>
                <a:lnTo>
                  <a:pt x="2521735" y="1476693"/>
                </a:lnTo>
                <a:lnTo>
                  <a:pt x="2426333" y="1546840"/>
                </a:lnTo>
                <a:lnTo>
                  <a:pt x="2319813" y="1608561"/>
                </a:lnTo>
                <a:lnTo>
                  <a:pt x="2258140" y="1636861"/>
                </a:lnTo>
                <a:lnTo>
                  <a:pt x="2192261" y="1663881"/>
                </a:lnTo>
                <a:lnTo>
                  <a:pt x="2123977" y="1687647"/>
                </a:lnTo>
                <a:lnTo>
                  <a:pt x="2051487" y="1710134"/>
                </a:lnTo>
                <a:lnTo>
                  <a:pt x="1966780" y="1732264"/>
                </a:lnTo>
                <a:lnTo>
                  <a:pt x="1887478" y="1748475"/>
                </a:lnTo>
                <a:lnTo>
                  <a:pt x="1797862" y="1763228"/>
                </a:lnTo>
                <a:lnTo>
                  <a:pt x="1702036" y="1776932"/>
                </a:lnTo>
                <a:lnTo>
                  <a:pt x="1611314" y="1782103"/>
                </a:lnTo>
                <a:lnTo>
                  <a:pt x="1518187" y="1784020"/>
                </a:lnTo>
                <a:lnTo>
                  <a:pt x="1432669" y="1781529"/>
                </a:lnTo>
                <a:lnTo>
                  <a:pt x="1344947" y="1777527"/>
                </a:lnTo>
                <a:lnTo>
                  <a:pt x="1257024" y="1771782"/>
                </a:lnTo>
                <a:lnTo>
                  <a:pt x="1174707" y="1761860"/>
                </a:lnTo>
                <a:lnTo>
                  <a:pt x="1097996" y="1747761"/>
                </a:lnTo>
                <a:lnTo>
                  <a:pt x="1021184" y="1732790"/>
                </a:lnTo>
                <a:lnTo>
                  <a:pt x="876569" y="1692982"/>
                </a:lnTo>
                <a:lnTo>
                  <a:pt x="735155" y="1645744"/>
                </a:lnTo>
                <a:lnTo>
                  <a:pt x="608959" y="1589688"/>
                </a:lnTo>
                <a:lnTo>
                  <a:pt x="494175" y="1527020"/>
                </a:lnTo>
                <a:lnTo>
                  <a:pt x="394710" y="1456405"/>
                </a:lnTo>
                <a:lnTo>
                  <a:pt x="298947" y="1382715"/>
                </a:lnTo>
                <a:lnTo>
                  <a:pt x="218905" y="1304563"/>
                </a:lnTo>
                <a:lnTo>
                  <a:pt x="150678" y="1223283"/>
                </a:lnTo>
                <a:lnTo>
                  <a:pt x="92664" y="1142590"/>
                </a:lnTo>
                <a:lnTo>
                  <a:pt x="50471" y="1058306"/>
                </a:lnTo>
                <a:lnTo>
                  <a:pt x="18794" y="977222"/>
                </a:lnTo>
                <a:lnTo>
                  <a:pt x="5141" y="894059"/>
                </a:lnTo>
                <a:lnTo>
                  <a:pt x="0" y="814327"/>
                </a:lnTo>
                <a:lnTo>
                  <a:pt x="6876" y="733209"/>
                </a:lnTo>
                <a:lnTo>
                  <a:pt x="36384" y="654775"/>
                </a:lnTo>
                <a:lnTo>
                  <a:pt x="75804" y="574316"/>
                </a:lnTo>
                <a:lnTo>
                  <a:pt x="125841" y="497927"/>
                </a:lnTo>
                <a:lnTo>
                  <a:pt x="194504" y="424686"/>
                </a:lnTo>
                <a:lnTo>
                  <a:pt x="271580" y="354005"/>
                </a:lnTo>
                <a:lnTo>
                  <a:pt x="361577" y="289778"/>
                </a:lnTo>
                <a:lnTo>
                  <a:pt x="464092" y="228519"/>
                </a:lnTo>
                <a:lnTo>
                  <a:pt x="581430" y="172613"/>
                </a:lnTo>
                <a:lnTo>
                  <a:pt x="705579" y="122981"/>
                </a:lnTo>
                <a:lnTo>
                  <a:pt x="840747" y="80906"/>
                </a:lnTo>
                <a:lnTo>
                  <a:pt x="909835" y="64108"/>
                </a:lnTo>
                <a:lnTo>
                  <a:pt x="983129" y="48590"/>
                </a:lnTo>
                <a:lnTo>
                  <a:pt x="1062431" y="32379"/>
                </a:lnTo>
                <a:lnTo>
                  <a:pt x="1142235" y="20524"/>
                </a:lnTo>
                <a:lnTo>
                  <a:pt x="1222341" y="11282"/>
                </a:lnTo>
                <a:lnTo>
                  <a:pt x="1308958" y="5702"/>
                </a:lnTo>
                <a:lnTo>
                  <a:pt x="1393672" y="12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flag</a:t>
            </a:r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D169D0C1-928A-42BF-9947-5C10634504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36513" y="3632138"/>
            <a:ext cx="2726350" cy="2002690"/>
          </a:xfrm>
          <a:custGeom>
            <a:avLst/>
            <a:gdLst>
              <a:gd name="connsiteX0" fmla="*/ 1367800 w 2726350"/>
              <a:gd name="connsiteY0" fmla="*/ 0 h 2002690"/>
              <a:gd name="connsiteX1" fmla="*/ 1460309 w 2726350"/>
              <a:gd name="connsiteY1" fmla="*/ 2859 h 2002690"/>
              <a:gd name="connsiteX2" fmla="*/ 1558103 w 2726350"/>
              <a:gd name="connsiteY2" fmla="*/ 7148 h 2002690"/>
              <a:gd name="connsiteX3" fmla="*/ 1661184 w 2726350"/>
              <a:gd name="connsiteY3" fmla="*/ 18583 h 2002690"/>
              <a:gd name="connsiteX4" fmla="*/ 1773515 w 2726350"/>
              <a:gd name="connsiteY4" fmla="*/ 34308 h 2002690"/>
              <a:gd name="connsiteX5" fmla="*/ 1887168 w 2726350"/>
              <a:gd name="connsiteY5" fmla="*/ 55750 h 2002690"/>
              <a:gd name="connsiteX6" fmla="*/ 1999499 w 2726350"/>
              <a:gd name="connsiteY6" fmla="*/ 82910 h 2002690"/>
              <a:gd name="connsiteX7" fmla="*/ 2111831 w 2726350"/>
              <a:gd name="connsiteY7" fmla="*/ 121505 h 2002690"/>
              <a:gd name="connsiteX8" fmla="*/ 2221519 w 2726350"/>
              <a:gd name="connsiteY8" fmla="*/ 162960 h 2002690"/>
              <a:gd name="connsiteX9" fmla="*/ 2323279 w 2726350"/>
              <a:gd name="connsiteY9" fmla="*/ 215850 h 2002690"/>
              <a:gd name="connsiteX10" fmla="*/ 2418430 w 2726350"/>
              <a:gd name="connsiteY10" fmla="*/ 277318 h 2002690"/>
              <a:gd name="connsiteX11" fmla="*/ 2506973 w 2726350"/>
              <a:gd name="connsiteY11" fmla="*/ 350221 h 2002690"/>
              <a:gd name="connsiteX12" fmla="*/ 2580980 w 2726350"/>
              <a:gd name="connsiteY12" fmla="*/ 430271 h 2002690"/>
              <a:gd name="connsiteX13" fmla="*/ 2612697 w 2726350"/>
              <a:gd name="connsiteY13" fmla="*/ 476014 h 2002690"/>
              <a:gd name="connsiteX14" fmla="*/ 2641771 w 2726350"/>
              <a:gd name="connsiteY14" fmla="*/ 524616 h 2002690"/>
              <a:gd name="connsiteX15" fmla="*/ 2665559 w 2726350"/>
              <a:gd name="connsiteY15" fmla="*/ 574648 h 2002690"/>
              <a:gd name="connsiteX16" fmla="*/ 2686703 w 2726350"/>
              <a:gd name="connsiteY16" fmla="*/ 627538 h 2002690"/>
              <a:gd name="connsiteX17" fmla="*/ 2705205 w 2726350"/>
              <a:gd name="connsiteY17" fmla="*/ 689006 h 2002690"/>
              <a:gd name="connsiteX18" fmla="*/ 2715778 w 2726350"/>
              <a:gd name="connsiteY18" fmla="*/ 746184 h 2002690"/>
              <a:gd name="connsiteX19" fmla="*/ 2722385 w 2726350"/>
              <a:gd name="connsiteY19" fmla="*/ 810511 h 2002690"/>
              <a:gd name="connsiteX20" fmla="*/ 2726350 w 2726350"/>
              <a:gd name="connsiteY20" fmla="*/ 879125 h 2002690"/>
              <a:gd name="connsiteX21" fmla="*/ 2718421 w 2726350"/>
              <a:gd name="connsiteY21" fmla="*/ 943452 h 2002690"/>
              <a:gd name="connsiteX22" fmla="*/ 2705205 w 2726350"/>
              <a:gd name="connsiteY22" fmla="*/ 1009207 h 2002690"/>
              <a:gd name="connsiteX23" fmla="*/ 2686703 w 2726350"/>
              <a:gd name="connsiteY23" fmla="*/ 1069245 h 2002690"/>
              <a:gd name="connsiteX24" fmla="*/ 2665559 w 2726350"/>
              <a:gd name="connsiteY24" fmla="*/ 1130712 h 2002690"/>
              <a:gd name="connsiteX25" fmla="*/ 2641771 w 2726350"/>
              <a:gd name="connsiteY25" fmla="*/ 1192180 h 2002690"/>
              <a:gd name="connsiteX26" fmla="*/ 2612697 w 2726350"/>
              <a:gd name="connsiteY26" fmla="*/ 1249359 h 2002690"/>
              <a:gd name="connsiteX27" fmla="*/ 2578337 w 2726350"/>
              <a:gd name="connsiteY27" fmla="*/ 1302249 h 2002690"/>
              <a:gd name="connsiteX28" fmla="*/ 2542655 w 2726350"/>
              <a:gd name="connsiteY28" fmla="*/ 1355139 h 2002690"/>
              <a:gd name="connsiteX29" fmla="*/ 2458076 w 2726350"/>
              <a:gd name="connsiteY29" fmla="*/ 1453773 h 2002690"/>
              <a:gd name="connsiteX30" fmla="*/ 2362925 w 2726350"/>
              <a:gd name="connsiteY30" fmla="*/ 1549548 h 2002690"/>
              <a:gd name="connsiteX31" fmla="*/ 2257201 w 2726350"/>
              <a:gd name="connsiteY31" fmla="*/ 1633887 h 2002690"/>
              <a:gd name="connsiteX32" fmla="*/ 2143548 w 2726350"/>
              <a:gd name="connsiteY32" fmla="*/ 1709649 h 2002690"/>
              <a:gd name="connsiteX33" fmla="*/ 2020644 w 2726350"/>
              <a:gd name="connsiteY33" fmla="*/ 1773975 h 2002690"/>
              <a:gd name="connsiteX34" fmla="*/ 1893776 w 2726350"/>
              <a:gd name="connsiteY34" fmla="*/ 1835442 h 2002690"/>
              <a:gd name="connsiteX35" fmla="*/ 1762943 w 2726350"/>
              <a:gd name="connsiteY35" fmla="*/ 1885474 h 2002690"/>
              <a:gd name="connsiteX36" fmla="*/ 1629467 w 2726350"/>
              <a:gd name="connsiteY36" fmla="*/ 1926928 h 2002690"/>
              <a:gd name="connsiteX37" fmla="*/ 1498633 w 2726350"/>
              <a:gd name="connsiteY37" fmla="*/ 1961236 h 2002690"/>
              <a:gd name="connsiteX38" fmla="*/ 1365157 w 2726350"/>
              <a:gd name="connsiteY38" fmla="*/ 1984107 h 2002690"/>
              <a:gd name="connsiteX39" fmla="*/ 1238289 w 2726350"/>
              <a:gd name="connsiteY39" fmla="*/ 1999831 h 2002690"/>
              <a:gd name="connsiteX40" fmla="*/ 1111420 w 2726350"/>
              <a:gd name="connsiteY40" fmla="*/ 2002690 h 2002690"/>
              <a:gd name="connsiteX41" fmla="*/ 991160 w 2726350"/>
              <a:gd name="connsiteY41" fmla="*/ 1999831 h 2002690"/>
              <a:gd name="connsiteX42" fmla="*/ 870899 w 2726350"/>
              <a:gd name="connsiteY42" fmla="*/ 1988396 h 2002690"/>
              <a:gd name="connsiteX43" fmla="*/ 758568 w 2726350"/>
              <a:gd name="connsiteY43" fmla="*/ 1961236 h 2002690"/>
              <a:gd name="connsiteX44" fmla="*/ 644915 w 2726350"/>
              <a:gd name="connsiteY44" fmla="*/ 1926928 h 2002690"/>
              <a:gd name="connsiteX45" fmla="*/ 539191 w 2726350"/>
              <a:gd name="connsiteY45" fmla="*/ 1885474 h 2002690"/>
              <a:gd name="connsiteX46" fmla="*/ 441396 w 2726350"/>
              <a:gd name="connsiteY46" fmla="*/ 1831154 h 2002690"/>
              <a:gd name="connsiteX47" fmla="*/ 348888 w 2726350"/>
              <a:gd name="connsiteY47" fmla="*/ 1771116 h 2002690"/>
              <a:gd name="connsiteX48" fmla="*/ 268274 w 2726350"/>
              <a:gd name="connsiteY48" fmla="*/ 1702501 h 2002690"/>
              <a:gd name="connsiteX49" fmla="*/ 194267 w 2726350"/>
              <a:gd name="connsiteY49" fmla="*/ 1625310 h 2002690"/>
              <a:gd name="connsiteX50" fmla="*/ 130833 w 2726350"/>
              <a:gd name="connsiteY50" fmla="*/ 1538112 h 2002690"/>
              <a:gd name="connsiteX51" fmla="*/ 77971 w 2726350"/>
              <a:gd name="connsiteY51" fmla="*/ 1446626 h 2002690"/>
              <a:gd name="connsiteX52" fmla="*/ 38325 w 2726350"/>
              <a:gd name="connsiteY52" fmla="*/ 1347992 h 2002690"/>
              <a:gd name="connsiteX53" fmla="*/ 25109 w 2726350"/>
              <a:gd name="connsiteY53" fmla="*/ 1297961 h 2002690"/>
              <a:gd name="connsiteX54" fmla="*/ 14537 w 2726350"/>
              <a:gd name="connsiteY54" fmla="*/ 1245070 h 2002690"/>
              <a:gd name="connsiteX55" fmla="*/ 3965 w 2726350"/>
              <a:gd name="connsiteY55" fmla="*/ 1187891 h 2002690"/>
              <a:gd name="connsiteX56" fmla="*/ 0 w 2726350"/>
              <a:gd name="connsiteY56" fmla="*/ 1130712 h 2002690"/>
              <a:gd name="connsiteX57" fmla="*/ 0 w 2726350"/>
              <a:gd name="connsiteY57" fmla="*/ 1073534 h 2002690"/>
              <a:gd name="connsiteX58" fmla="*/ 6608 w 2726350"/>
              <a:gd name="connsiteY58" fmla="*/ 1012066 h 2002690"/>
              <a:gd name="connsiteX59" fmla="*/ 14537 w 2726350"/>
              <a:gd name="connsiteY59" fmla="*/ 952028 h 2002690"/>
              <a:gd name="connsiteX60" fmla="*/ 27752 w 2726350"/>
              <a:gd name="connsiteY60" fmla="*/ 890561 h 2002690"/>
              <a:gd name="connsiteX61" fmla="*/ 63434 w 2726350"/>
              <a:gd name="connsiteY61" fmla="*/ 769056 h 2002690"/>
              <a:gd name="connsiteX62" fmla="*/ 112331 w 2726350"/>
              <a:gd name="connsiteY62" fmla="*/ 658987 h 2002690"/>
              <a:gd name="connsiteX63" fmla="*/ 169158 w 2726350"/>
              <a:gd name="connsiteY63" fmla="*/ 558924 h 2002690"/>
              <a:gd name="connsiteX64" fmla="*/ 239200 w 2726350"/>
              <a:gd name="connsiteY64" fmla="*/ 467437 h 2002690"/>
              <a:gd name="connsiteX65" fmla="*/ 317171 w 2726350"/>
              <a:gd name="connsiteY65" fmla="*/ 387387 h 2002690"/>
              <a:gd name="connsiteX66" fmla="*/ 401750 w 2726350"/>
              <a:gd name="connsiteY66" fmla="*/ 315913 h 2002690"/>
              <a:gd name="connsiteX67" fmla="*/ 494258 w 2726350"/>
              <a:gd name="connsiteY67" fmla="*/ 250158 h 2002690"/>
              <a:gd name="connsiteX68" fmla="*/ 589410 w 2726350"/>
              <a:gd name="connsiteY68" fmla="*/ 192979 h 2002690"/>
              <a:gd name="connsiteX69" fmla="*/ 687204 w 2726350"/>
              <a:gd name="connsiteY69" fmla="*/ 147236 h 2002690"/>
              <a:gd name="connsiteX70" fmla="*/ 790285 w 2726350"/>
              <a:gd name="connsiteY70" fmla="*/ 105781 h 2002690"/>
              <a:gd name="connsiteX71" fmla="*/ 892044 w 2726350"/>
              <a:gd name="connsiteY71" fmla="*/ 71474 h 2002690"/>
              <a:gd name="connsiteX72" fmla="*/ 991160 w 2726350"/>
              <a:gd name="connsiteY72" fmla="*/ 44314 h 2002690"/>
              <a:gd name="connsiteX73" fmla="*/ 1092919 w 2726350"/>
              <a:gd name="connsiteY73" fmla="*/ 25731 h 2002690"/>
              <a:gd name="connsiteX74" fmla="*/ 1188070 w 2726350"/>
              <a:gd name="connsiteY74" fmla="*/ 11436 h 2002690"/>
              <a:gd name="connsiteX75" fmla="*/ 1283221 w 2726350"/>
              <a:gd name="connsiteY75" fmla="*/ 2859 h 200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26350" h="2002690">
                <a:moveTo>
                  <a:pt x="1367800" y="0"/>
                </a:moveTo>
                <a:lnTo>
                  <a:pt x="1460309" y="2859"/>
                </a:lnTo>
                <a:lnTo>
                  <a:pt x="1558103" y="7148"/>
                </a:lnTo>
                <a:lnTo>
                  <a:pt x="1661184" y="18583"/>
                </a:lnTo>
                <a:lnTo>
                  <a:pt x="1773515" y="34308"/>
                </a:lnTo>
                <a:lnTo>
                  <a:pt x="1887168" y="55750"/>
                </a:lnTo>
                <a:lnTo>
                  <a:pt x="1999499" y="82910"/>
                </a:lnTo>
                <a:lnTo>
                  <a:pt x="2111831" y="121505"/>
                </a:lnTo>
                <a:lnTo>
                  <a:pt x="2221519" y="162960"/>
                </a:lnTo>
                <a:lnTo>
                  <a:pt x="2323279" y="215850"/>
                </a:lnTo>
                <a:lnTo>
                  <a:pt x="2418430" y="277318"/>
                </a:lnTo>
                <a:lnTo>
                  <a:pt x="2506973" y="350221"/>
                </a:lnTo>
                <a:lnTo>
                  <a:pt x="2580980" y="430271"/>
                </a:lnTo>
                <a:lnTo>
                  <a:pt x="2612697" y="476014"/>
                </a:lnTo>
                <a:lnTo>
                  <a:pt x="2641771" y="524616"/>
                </a:lnTo>
                <a:lnTo>
                  <a:pt x="2665559" y="574648"/>
                </a:lnTo>
                <a:lnTo>
                  <a:pt x="2686703" y="627538"/>
                </a:lnTo>
                <a:lnTo>
                  <a:pt x="2705205" y="689006"/>
                </a:lnTo>
                <a:lnTo>
                  <a:pt x="2715778" y="746184"/>
                </a:lnTo>
                <a:lnTo>
                  <a:pt x="2722385" y="810511"/>
                </a:lnTo>
                <a:lnTo>
                  <a:pt x="2726350" y="879125"/>
                </a:lnTo>
                <a:lnTo>
                  <a:pt x="2718421" y="943452"/>
                </a:lnTo>
                <a:lnTo>
                  <a:pt x="2705205" y="1009207"/>
                </a:lnTo>
                <a:lnTo>
                  <a:pt x="2686703" y="1069245"/>
                </a:lnTo>
                <a:lnTo>
                  <a:pt x="2665559" y="1130712"/>
                </a:lnTo>
                <a:lnTo>
                  <a:pt x="2641771" y="1192180"/>
                </a:lnTo>
                <a:lnTo>
                  <a:pt x="2612697" y="1249359"/>
                </a:lnTo>
                <a:lnTo>
                  <a:pt x="2578337" y="1302249"/>
                </a:lnTo>
                <a:lnTo>
                  <a:pt x="2542655" y="1355139"/>
                </a:lnTo>
                <a:lnTo>
                  <a:pt x="2458076" y="1453773"/>
                </a:lnTo>
                <a:lnTo>
                  <a:pt x="2362925" y="1549548"/>
                </a:lnTo>
                <a:lnTo>
                  <a:pt x="2257201" y="1633887"/>
                </a:lnTo>
                <a:lnTo>
                  <a:pt x="2143548" y="1709649"/>
                </a:lnTo>
                <a:lnTo>
                  <a:pt x="2020644" y="1773975"/>
                </a:lnTo>
                <a:lnTo>
                  <a:pt x="1893776" y="1835442"/>
                </a:lnTo>
                <a:lnTo>
                  <a:pt x="1762943" y="1885474"/>
                </a:lnTo>
                <a:lnTo>
                  <a:pt x="1629467" y="1926928"/>
                </a:lnTo>
                <a:lnTo>
                  <a:pt x="1498633" y="1961236"/>
                </a:lnTo>
                <a:lnTo>
                  <a:pt x="1365157" y="1984107"/>
                </a:lnTo>
                <a:lnTo>
                  <a:pt x="1238289" y="1999831"/>
                </a:lnTo>
                <a:lnTo>
                  <a:pt x="1111420" y="2002690"/>
                </a:lnTo>
                <a:lnTo>
                  <a:pt x="991160" y="1999831"/>
                </a:lnTo>
                <a:lnTo>
                  <a:pt x="870899" y="1988396"/>
                </a:lnTo>
                <a:lnTo>
                  <a:pt x="758568" y="1961236"/>
                </a:lnTo>
                <a:lnTo>
                  <a:pt x="644915" y="1926928"/>
                </a:lnTo>
                <a:lnTo>
                  <a:pt x="539191" y="1885474"/>
                </a:lnTo>
                <a:lnTo>
                  <a:pt x="441396" y="1831154"/>
                </a:lnTo>
                <a:lnTo>
                  <a:pt x="348888" y="1771116"/>
                </a:lnTo>
                <a:lnTo>
                  <a:pt x="268274" y="1702501"/>
                </a:lnTo>
                <a:lnTo>
                  <a:pt x="194267" y="1625310"/>
                </a:lnTo>
                <a:lnTo>
                  <a:pt x="130833" y="1538112"/>
                </a:lnTo>
                <a:lnTo>
                  <a:pt x="77971" y="1446626"/>
                </a:lnTo>
                <a:lnTo>
                  <a:pt x="38325" y="1347992"/>
                </a:lnTo>
                <a:lnTo>
                  <a:pt x="25109" y="1297961"/>
                </a:lnTo>
                <a:lnTo>
                  <a:pt x="14537" y="1245070"/>
                </a:lnTo>
                <a:lnTo>
                  <a:pt x="3965" y="1187891"/>
                </a:lnTo>
                <a:lnTo>
                  <a:pt x="0" y="1130712"/>
                </a:lnTo>
                <a:lnTo>
                  <a:pt x="0" y="1073534"/>
                </a:lnTo>
                <a:lnTo>
                  <a:pt x="6608" y="1012066"/>
                </a:lnTo>
                <a:lnTo>
                  <a:pt x="14537" y="952028"/>
                </a:lnTo>
                <a:lnTo>
                  <a:pt x="27752" y="890561"/>
                </a:lnTo>
                <a:lnTo>
                  <a:pt x="63434" y="769056"/>
                </a:lnTo>
                <a:lnTo>
                  <a:pt x="112331" y="658987"/>
                </a:lnTo>
                <a:lnTo>
                  <a:pt x="169158" y="558924"/>
                </a:lnTo>
                <a:lnTo>
                  <a:pt x="239200" y="467437"/>
                </a:lnTo>
                <a:lnTo>
                  <a:pt x="317171" y="387387"/>
                </a:lnTo>
                <a:lnTo>
                  <a:pt x="401750" y="315913"/>
                </a:lnTo>
                <a:lnTo>
                  <a:pt x="494258" y="250158"/>
                </a:lnTo>
                <a:lnTo>
                  <a:pt x="589410" y="192979"/>
                </a:lnTo>
                <a:lnTo>
                  <a:pt x="687204" y="147236"/>
                </a:lnTo>
                <a:lnTo>
                  <a:pt x="790285" y="105781"/>
                </a:lnTo>
                <a:lnTo>
                  <a:pt x="892044" y="71474"/>
                </a:lnTo>
                <a:lnTo>
                  <a:pt x="991160" y="44314"/>
                </a:lnTo>
                <a:lnTo>
                  <a:pt x="1092919" y="25731"/>
                </a:lnTo>
                <a:lnTo>
                  <a:pt x="1188070" y="11436"/>
                </a:lnTo>
                <a:lnTo>
                  <a:pt x="1283221" y="28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famous person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C75822EB-D396-4CEF-ABDF-76D6FA1798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78537" y="908939"/>
            <a:ext cx="3881839" cy="2851475"/>
          </a:xfrm>
          <a:custGeom>
            <a:avLst/>
            <a:gdLst>
              <a:gd name="connsiteX0" fmla="*/ 1947505 w 3881839"/>
              <a:gd name="connsiteY0" fmla="*/ 0 h 2851475"/>
              <a:gd name="connsiteX1" fmla="*/ 2079221 w 3881839"/>
              <a:gd name="connsiteY1" fmla="*/ 4071 h 2851475"/>
              <a:gd name="connsiteX2" fmla="*/ 2218462 w 3881839"/>
              <a:gd name="connsiteY2" fmla="*/ 10177 h 2851475"/>
              <a:gd name="connsiteX3" fmla="*/ 2365231 w 3881839"/>
              <a:gd name="connsiteY3" fmla="*/ 26459 h 2851475"/>
              <a:gd name="connsiteX4" fmla="*/ 2525171 w 3881839"/>
              <a:gd name="connsiteY4" fmla="*/ 48848 h 2851475"/>
              <a:gd name="connsiteX5" fmla="*/ 2686993 w 3881839"/>
              <a:gd name="connsiteY5" fmla="*/ 79377 h 2851475"/>
              <a:gd name="connsiteX6" fmla="*/ 2846933 w 3881839"/>
              <a:gd name="connsiteY6" fmla="*/ 118048 h 2851475"/>
              <a:gd name="connsiteX7" fmla="*/ 3006873 w 3881839"/>
              <a:gd name="connsiteY7" fmla="*/ 173002 h 2851475"/>
              <a:gd name="connsiteX8" fmla="*/ 3163050 w 3881839"/>
              <a:gd name="connsiteY8" fmla="*/ 232026 h 2851475"/>
              <a:gd name="connsiteX9" fmla="*/ 3307936 w 3881839"/>
              <a:gd name="connsiteY9" fmla="*/ 307333 h 2851475"/>
              <a:gd name="connsiteX10" fmla="*/ 3443415 w 3881839"/>
              <a:gd name="connsiteY10" fmla="*/ 394851 h 2851475"/>
              <a:gd name="connsiteX11" fmla="*/ 3569486 w 3881839"/>
              <a:gd name="connsiteY11" fmla="*/ 498652 h 2851475"/>
              <a:gd name="connsiteX12" fmla="*/ 3674858 w 3881839"/>
              <a:gd name="connsiteY12" fmla="*/ 612630 h 2851475"/>
              <a:gd name="connsiteX13" fmla="*/ 3720017 w 3881839"/>
              <a:gd name="connsiteY13" fmla="*/ 677760 h 2851475"/>
              <a:gd name="connsiteX14" fmla="*/ 3761414 w 3881839"/>
              <a:gd name="connsiteY14" fmla="*/ 746960 h 2851475"/>
              <a:gd name="connsiteX15" fmla="*/ 3795283 w 3881839"/>
              <a:gd name="connsiteY15" fmla="*/ 818196 h 2851475"/>
              <a:gd name="connsiteX16" fmla="*/ 3825390 w 3881839"/>
              <a:gd name="connsiteY16" fmla="*/ 893503 h 2851475"/>
              <a:gd name="connsiteX17" fmla="*/ 3851733 w 3881839"/>
              <a:gd name="connsiteY17" fmla="*/ 981021 h 2851475"/>
              <a:gd name="connsiteX18" fmla="*/ 3866786 w 3881839"/>
              <a:gd name="connsiteY18" fmla="*/ 1062434 h 2851475"/>
              <a:gd name="connsiteX19" fmla="*/ 3876194 w 3881839"/>
              <a:gd name="connsiteY19" fmla="*/ 1154023 h 2851475"/>
              <a:gd name="connsiteX20" fmla="*/ 3881839 w 3881839"/>
              <a:gd name="connsiteY20" fmla="*/ 1251718 h 2851475"/>
              <a:gd name="connsiteX21" fmla="*/ 3870549 w 3881839"/>
              <a:gd name="connsiteY21" fmla="*/ 1343307 h 2851475"/>
              <a:gd name="connsiteX22" fmla="*/ 3851733 w 3881839"/>
              <a:gd name="connsiteY22" fmla="*/ 1436932 h 2851475"/>
              <a:gd name="connsiteX23" fmla="*/ 3825390 w 3881839"/>
              <a:gd name="connsiteY23" fmla="*/ 1522415 h 2851475"/>
              <a:gd name="connsiteX24" fmla="*/ 3795283 w 3881839"/>
              <a:gd name="connsiteY24" fmla="*/ 1609934 h 2851475"/>
              <a:gd name="connsiteX25" fmla="*/ 3761414 w 3881839"/>
              <a:gd name="connsiteY25" fmla="*/ 1697452 h 2851475"/>
              <a:gd name="connsiteX26" fmla="*/ 3720017 w 3881839"/>
              <a:gd name="connsiteY26" fmla="*/ 1778865 h 2851475"/>
              <a:gd name="connsiteX27" fmla="*/ 3671094 w 3881839"/>
              <a:gd name="connsiteY27" fmla="*/ 1854171 h 2851475"/>
              <a:gd name="connsiteX28" fmla="*/ 3620290 w 3881839"/>
              <a:gd name="connsiteY28" fmla="*/ 1929478 h 2851475"/>
              <a:gd name="connsiteX29" fmla="*/ 3499864 w 3881839"/>
              <a:gd name="connsiteY29" fmla="*/ 2069915 h 2851475"/>
              <a:gd name="connsiteX30" fmla="*/ 3364386 w 3881839"/>
              <a:gd name="connsiteY30" fmla="*/ 2206281 h 2851475"/>
              <a:gd name="connsiteX31" fmla="*/ 3213854 w 3881839"/>
              <a:gd name="connsiteY31" fmla="*/ 2326364 h 2851475"/>
              <a:gd name="connsiteX32" fmla="*/ 3052032 w 3881839"/>
              <a:gd name="connsiteY32" fmla="*/ 2434236 h 2851475"/>
              <a:gd name="connsiteX33" fmla="*/ 2877039 w 3881839"/>
              <a:gd name="connsiteY33" fmla="*/ 2525825 h 2851475"/>
              <a:gd name="connsiteX34" fmla="*/ 2696401 w 3881839"/>
              <a:gd name="connsiteY34" fmla="*/ 2613343 h 2851475"/>
              <a:gd name="connsiteX35" fmla="*/ 2510118 w 3881839"/>
              <a:gd name="connsiteY35" fmla="*/ 2684579 h 2851475"/>
              <a:gd name="connsiteX36" fmla="*/ 2320072 w 3881839"/>
              <a:gd name="connsiteY36" fmla="*/ 2743603 h 2851475"/>
              <a:gd name="connsiteX37" fmla="*/ 2133788 w 3881839"/>
              <a:gd name="connsiteY37" fmla="*/ 2792451 h 2851475"/>
              <a:gd name="connsiteX38" fmla="*/ 1943742 w 3881839"/>
              <a:gd name="connsiteY38" fmla="*/ 2825016 h 2851475"/>
              <a:gd name="connsiteX39" fmla="*/ 1763104 w 3881839"/>
              <a:gd name="connsiteY39" fmla="*/ 2847404 h 2851475"/>
              <a:gd name="connsiteX40" fmla="*/ 1582466 w 3881839"/>
              <a:gd name="connsiteY40" fmla="*/ 2851475 h 2851475"/>
              <a:gd name="connsiteX41" fmla="*/ 1411236 w 3881839"/>
              <a:gd name="connsiteY41" fmla="*/ 2847404 h 2851475"/>
              <a:gd name="connsiteX42" fmla="*/ 1240006 w 3881839"/>
              <a:gd name="connsiteY42" fmla="*/ 2831122 h 2851475"/>
              <a:gd name="connsiteX43" fmla="*/ 1080066 w 3881839"/>
              <a:gd name="connsiteY43" fmla="*/ 2792451 h 2851475"/>
              <a:gd name="connsiteX44" fmla="*/ 918244 w 3881839"/>
              <a:gd name="connsiteY44" fmla="*/ 2743603 h 2851475"/>
              <a:gd name="connsiteX45" fmla="*/ 767712 w 3881839"/>
              <a:gd name="connsiteY45" fmla="*/ 2684579 h 2851475"/>
              <a:gd name="connsiteX46" fmla="*/ 628471 w 3881839"/>
              <a:gd name="connsiteY46" fmla="*/ 2607237 h 2851475"/>
              <a:gd name="connsiteX47" fmla="*/ 496755 w 3881839"/>
              <a:gd name="connsiteY47" fmla="*/ 2521754 h 2851475"/>
              <a:gd name="connsiteX48" fmla="*/ 381975 w 3881839"/>
              <a:gd name="connsiteY48" fmla="*/ 2424059 h 2851475"/>
              <a:gd name="connsiteX49" fmla="*/ 276602 w 3881839"/>
              <a:gd name="connsiteY49" fmla="*/ 2314152 h 2851475"/>
              <a:gd name="connsiteX50" fmla="*/ 186283 w 3881839"/>
              <a:gd name="connsiteY50" fmla="*/ 2189998 h 2851475"/>
              <a:gd name="connsiteX51" fmla="*/ 111017 w 3881839"/>
              <a:gd name="connsiteY51" fmla="*/ 2059738 h 2851475"/>
              <a:gd name="connsiteX52" fmla="*/ 54568 w 3881839"/>
              <a:gd name="connsiteY52" fmla="*/ 1919301 h 2851475"/>
              <a:gd name="connsiteX53" fmla="*/ 35752 w 3881839"/>
              <a:gd name="connsiteY53" fmla="*/ 1848065 h 2851475"/>
              <a:gd name="connsiteX54" fmla="*/ 20698 w 3881839"/>
              <a:gd name="connsiteY54" fmla="*/ 1772759 h 2851475"/>
              <a:gd name="connsiteX55" fmla="*/ 5645 w 3881839"/>
              <a:gd name="connsiteY55" fmla="*/ 1691346 h 2851475"/>
              <a:gd name="connsiteX56" fmla="*/ 0 w 3881839"/>
              <a:gd name="connsiteY56" fmla="*/ 1609934 h 2851475"/>
              <a:gd name="connsiteX57" fmla="*/ 0 w 3881839"/>
              <a:gd name="connsiteY57" fmla="*/ 1528521 h 2851475"/>
              <a:gd name="connsiteX58" fmla="*/ 9408 w 3881839"/>
              <a:gd name="connsiteY58" fmla="*/ 1441003 h 2851475"/>
              <a:gd name="connsiteX59" fmla="*/ 20698 w 3881839"/>
              <a:gd name="connsiteY59" fmla="*/ 1355519 h 2851475"/>
              <a:gd name="connsiteX60" fmla="*/ 39515 w 3881839"/>
              <a:gd name="connsiteY60" fmla="*/ 1268001 h 2851475"/>
              <a:gd name="connsiteX61" fmla="*/ 90319 w 3881839"/>
              <a:gd name="connsiteY61" fmla="*/ 1094999 h 2851475"/>
              <a:gd name="connsiteX62" fmla="*/ 159940 w 3881839"/>
              <a:gd name="connsiteY62" fmla="*/ 938280 h 2851475"/>
              <a:gd name="connsiteX63" fmla="*/ 240851 w 3881839"/>
              <a:gd name="connsiteY63" fmla="*/ 795808 h 2851475"/>
              <a:gd name="connsiteX64" fmla="*/ 340578 w 3881839"/>
              <a:gd name="connsiteY64" fmla="*/ 665548 h 2851475"/>
              <a:gd name="connsiteX65" fmla="*/ 451596 w 3881839"/>
              <a:gd name="connsiteY65" fmla="*/ 551570 h 2851475"/>
              <a:gd name="connsiteX66" fmla="*/ 572021 w 3881839"/>
              <a:gd name="connsiteY66" fmla="*/ 449805 h 2851475"/>
              <a:gd name="connsiteX67" fmla="*/ 703736 w 3881839"/>
              <a:gd name="connsiteY67" fmla="*/ 356180 h 2851475"/>
              <a:gd name="connsiteX68" fmla="*/ 839215 w 3881839"/>
              <a:gd name="connsiteY68" fmla="*/ 274768 h 2851475"/>
              <a:gd name="connsiteX69" fmla="*/ 978457 w 3881839"/>
              <a:gd name="connsiteY69" fmla="*/ 209637 h 2851475"/>
              <a:gd name="connsiteX70" fmla="*/ 1125225 w 3881839"/>
              <a:gd name="connsiteY70" fmla="*/ 150613 h 2851475"/>
              <a:gd name="connsiteX71" fmla="*/ 1270112 w 3881839"/>
              <a:gd name="connsiteY71" fmla="*/ 101766 h 2851475"/>
              <a:gd name="connsiteX72" fmla="*/ 1411236 w 3881839"/>
              <a:gd name="connsiteY72" fmla="*/ 63095 h 2851475"/>
              <a:gd name="connsiteX73" fmla="*/ 1556123 w 3881839"/>
              <a:gd name="connsiteY73" fmla="*/ 36636 h 2851475"/>
              <a:gd name="connsiteX74" fmla="*/ 1691601 w 3881839"/>
              <a:gd name="connsiteY74" fmla="*/ 16283 h 2851475"/>
              <a:gd name="connsiteX75" fmla="*/ 1827080 w 3881839"/>
              <a:gd name="connsiteY75" fmla="*/ 4071 h 285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881839" h="2851475">
                <a:moveTo>
                  <a:pt x="1947505" y="0"/>
                </a:moveTo>
                <a:lnTo>
                  <a:pt x="2079221" y="4071"/>
                </a:lnTo>
                <a:lnTo>
                  <a:pt x="2218462" y="10177"/>
                </a:lnTo>
                <a:lnTo>
                  <a:pt x="2365231" y="26459"/>
                </a:lnTo>
                <a:lnTo>
                  <a:pt x="2525171" y="48848"/>
                </a:lnTo>
                <a:lnTo>
                  <a:pt x="2686993" y="79377"/>
                </a:lnTo>
                <a:lnTo>
                  <a:pt x="2846933" y="118048"/>
                </a:lnTo>
                <a:lnTo>
                  <a:pt x="3006873" y="173002"/>
                </a:lnTo>
                <a:lnTo>
                  <a:pt x="3163050" y="232026"/>
                </a:lnTo>
                <a:lnTo>
                  <a:pt x="3307936" y="307333"/>
                </a:lnTo>
                <a:lnTo>
                  <a:pt x="3443415" y="394851"/>
                </a:lnTo>
                <a:lnTo>
                  <a:pt x="3569486" y="498652"/>
                </a:lnTo>
                <a:lnTo>
                  <a:pt x="3674858" y="612630"/>
                </a:lnTo>
                <a:lnTo>
                  <a:pt x="3720017" y="677760"/>
                </a:lnTo>
                <a:lnTo>
                  <a:pt x="3761414" y="746960"/>
                </a:lnTo>
                <a:lnTo>
                  <a:pt x="3795283" y="818196"/>
                </a:lnTo>
                <a:lnTo>
                  <a:pt x="3825390" y="893503"/>
                </a:lnTo>
                <a:lnTo>
                  <a:pt x="3851733" y="981021"/>
                </a:lnTo>
                <a:lnTo>
                  <a:pt x="3866786" y="1062434"/>
                </a:lnTo>
                <a:lnTo>
                  <a:pt x="3876194" y="1154023"/>
                </a:lnTo>
                <a:lnTo>
                  <a:pt x="3881839" y="1251718"/>
                </a:lnTo>
                <a:lnTo>
                  <a:pt x="3870549" y="1343307"/>
                </a:lnTo>
                <a:lnTo>
                  <a:pt x="3851733" y="1436932"/>
                </a:lnTo>
                <a:lnTo>
                  <a:pt x="3825390" y="1522415"/>
                </a:lnTo>
                <a:lnTo>
                  <a:pt x="3795283" y="1609934"/>
                </a:lnTo>
                <a:lnTo>
                  <a:pt x="3761414" y="1697452"/>
                </a:lnTo>
                <a:lnTo>
                  <a:pt x="3720017" y="1778865"/>
                </a:lnTo>
                <a:lnTo>
                  <a:pt x="3671094" y="1854171"/>
                </a:lnTo>
                <a:lnTo>
                  <a:pt x="3620290" y="1929478"/>
                </a:lnTo>
                <a:lnTo>
                  <a:pt x="3499864" y="2069915"/>
                </a:lnTo>
                <a:lnTo>
                  <a:pt x="3364386" y="2206281"/>
                </a:lnTo>
                <a:lnTo>
                  <a:pt x="3213854" y="2326364"/>
                </a:lnTo>
                <a:lnTo>
                  <a:pt x="3052032" y="2434236"/>
                </a:lnTo>
                <a:lnTo>
                  <a:pt x="2877039" y="2525825"/>
                </a:lnTo>
                <a:lnTo>
                  <a:pt x="2696401" y="2613343"/>
                </a:lnTo>
                <a:lnTo>
                  <a:pt x="2510118" y="2684579"/>
                </a:lnTo>
                <a:lnTo>
                  <a:pt x="2320072" y="2743603"/>
                </a:lnTo>
                <a:lnTo>
                  <a:pt x="2133788" y="2792451"/>
                </a:lnTo>
                <a:lnTo>
                  <a:pt x="1943742" y="2825016"/>
                </a:lnTo>
                <a:lnTo>
                  <a:pt x="1763104" y="2847404"/>
                </a:lnTo>
                <a:lnTo>
                  <a:pt x="1582466" y="2851475"/>
                </a:lnTo>
                <a:lnTo>
                  <a:pt x="1411236" y="2847404"/>
                </a:lnTo>
                <a:lnTo>
                  <a:pt x="1240006" y="2831122"/>
                </a:lnTo>
                <a:lnTo>
                  <a:pt x="1080066" y="2792451"/>
                </a:lnTo>
                <a:lnTo>
                  <a:pt x="918244" y="2743603"/>
                </a:lnTo>
                <a:lnTo>
                  <a:pt x="767712" y="2684579"/>
                </a:lnTo>
                <a:lnTo>
                  <a:pt x="628471" y="2607237"/>
                </a:lnTo>
                <a:lnTo>
                  <a:pt x="496755" y="2521754"/>
                </a:lnTo>
                <a:lnTo>
                  <a:pt x="381975" y="2424059"/>
                </a:lnTo>
                <a:lnTo>
                  <a:pt x="276602" y="2314152"/>
                </a:lnTo>
                <a:lnTo>
                  <a:pt x="186283" y="2189998"/>
                </a:lnTo>
                <a:lnTo>
                  <a:pt x="111017" y="2059738"/>
                </a:lnTo>
                <a:lnTo>
                  <a:pt x="54568" y="1919301"/>
                </a:lnTo>
                <a:lnTo>
                  <a:pt x="35752" y="1848065"/>
                </a:lnTo>
                <a:lnTo>
                  <a:pt x="20698" y="1772759"/>
                </a:lnTo>
                <a:lnTo>
                  <a:pt x="5645" y="1691346"/>
                </a:lnTo>
                <a:lnTo>
                  <a:pt x="0" y="1609934"/>
                </a:lnTo>
                <a:lnTo>
                  <a:pt x="0" y="1528521"/>
                </a:lnTo>
                <a:lnTo>
                  <a:pt x="9408" y="1441003"/>
                </a:lnTo>
                <a:lnTo>
                  <a:pt x="20698" y="1355519"/>
                </a:lnTo>
                <a:lnTo>
                  <a:pt x="39515" y="1268001"/>
                </a:lnTo>
                <a:lnTo>
                  <a:pt x="90319" y="1094999"/>
                </a:lnTo>
                <a:lnTo>
                  <a:pt x="159940" y="938280"/>
                </a:lnTo>
                <a:lnTo>
                  <a:pt x="240851" y="795808"/>
                </a:lnTo>
                <a:lnTo>
                  <a:pt x="340578" y="665548"/>
                </a:lnTo>
                <a:lnTo>
                  <a:pt x="451596" y="551570"/>
                </a:lnTo>
                <a:lnTo>
                  <a:pt x="572021" y="449805"/>
                </a:lnTo>
                <a:lnTo>
                  <a:pt x="703736" y="356180"/>
                </a:lnTo>
                <a:lnTo>
                  <a:pt x="839215" y="274768"/>
                </a:lnTo>
                <a:lnTo>
                  <a:pt x="978457" y="209637"/>
                </a:lnTo>
                <a:lnTo>
                  <a:pt x="1125225" y="150613"/>
                </a:lnTo>
                <a:lnTo>
                  <a:pt x="1270112" y="101766"/>
                </a:lnTo>
                <a:lnTo>
                  <a:pt x="1411236" y="63095"/>
                </a:lnTo>
                <a:lnTo>
                  <a:pt x="1556123" y="36636"/>
                </a:lnTo>
                <a:lnTo>
                  <a:pt x="1691601" y="16283"/>
                </a:lnTo>
                <a:lnTo>
                  <a:pt x="1827080" y="4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D626C9-ABA8-4D44-A611-C2D8E0BB87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92" y="2697163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53570E39-001F-4786-9E8E-0BD4D32189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89641" y="4227810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65B1D66-0C8D-478A-92E1-090A20AB1B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1862" y="3760414"/>
            <a:ext cx="1482916" cy="320675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6887A15-7708-487E-8970-C03AC543C9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4941" y="5672658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FFE2697-2CBC-40EB-901A-E5DDFECDE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11784" y="6438660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92875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2B57-AC62-4574-AC7D-7953A169D2FB}" type="datetimeFigureOut">
              <a:rPr lang="en-US" noProof="0" smtClean="0"/>
              <a:t>9/15/2022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E297-2C47-40A4-842B-FD18E4874900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758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9" r:id="rId12"/>
    <p:sldLayoutId id="2147484144" r:id="rId13"/>
    <p:sldLayoutId id="2147484145" r:id="rId14"/>
    <p:sldLayoutId id="2147484147" r:id="rId15"/>
    <p:sldLayoutId id="2147484148" r:id="rId16"/>
    <p:sldLayoutId id="2147484146" r:id="rId17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todate.com/contents/initial-evaluation-and-management-of-blunt-abdominal-trauma-in-adults?source=history_widget#H1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70B9-915D-490C-8F1C-D0FFE057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TIẾP CẬN CHẤN THƯƠNG BỤNG – VẾT THƯƠNG BỤNG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C4DA4-CC0D-4C70-991F-5958C009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3328" y="1898428"/>
            <a:ext cx="3198812" cy="1322587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600" i="1" err="1"/>
              <a:t>Nhóm</a:t>
            </a:r>
            <a:r>
              <a:rPr lang="en-US" sz="1600" i="1"/>
              <a:t> Sinh</a:t>
            </a:r>
            <a:r>
              <a:rPr lang="en-US" sz="1600" i="1" noProof="0"/>
              <a:t> </a:t>
            </a:r>
            <a:r>
              <a:rPr lang="en-US" sz="1600" i="1" noProof="0" err="1"/>
              <a:t>viên</a:t>
            </a:r>
            <a:r>
              <a:rPr lang="en-US" sz="1600" i="1" noProof="0"/>
              <a:t> </a:t>
            </a:r>
            <a:r>
              <a:rPr lang="en-US" sz="1600" i="1" noProof="0" err="1"/>
              <a:t>thực</a:t>
            </a:r>
            <a:r>
              <a:rPr lang="en-US" sz="1600" i="1" noProof="0"/>
              <a:t> </a:t>
            </a:r>
            <a:r>
              <a:rPr lang="en-US" sz="1600" i="1" noProof="0" err="1"/>
              <a:t>hiện</a:t>
            </a:r>
            <a:endParaRPr lang="en-US" sz="1600" i="1" noProof="0"/>
          </a:p>
          <a:p>
            <a:pPr algn="l"/>
            <a:r>
              <a:rPr lang="en-US" noProof="0"/>
              <a:t>Phạm Gia Tú</a:t>
            </a:r>
            <a:br>
              <a:rPr lang="en-US" noProof="0"/>
            </a:br>
            <a:r>
              <a:rPr lang="en-US" noProof="0"/>
              <a:t>Mai Thị Minh Hằng</a:t>
            </a:r>
            <a:br>
              <a:rPr lang="en-US" noProof="0"/>
            </a:br>
            <a:r>
              <a:rPr lang="en-US" noProof="0"/>
              <a:t>Lê Văn Huy</a:t>
            </a:r>
            <a:endParaRPr lang="en-US" noProof="0">
              <a:cs typeface="Calibri Light"/>
            </a:endParaRPr>
          </a:p>
          <a:p>
            <a:pPr algn="l"/>
            <a:r>
              <a:rPr lang="en-US" i="1"/>
              <a:t>GVHD: BS Nguyễn Phúc Minh</a:t>
            </a:r>
            <a:endParaRPr lang="en-US" i="1" noProof="0"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C642-A0F6-4641-80F6-BF20B069209C}"/>
              </a:ext>
            </a:extLst>
          </p:cNvPr>
          <p:cNvSpPr/>
          <p:nvPr/>
        </p:nvSpPr>
        <p:spPr>
          <a:xfrm>
            <a:off x="0" y="7086246"/>
            <a:ext cx="4149919" cy="561502"/>
          </a:xfrm>
          <a:prstGeom prst="rect">
            <a:avLst/>
          </a:prstGeom>
          <a:solidFill>
            <a:srgbClr val="FFFF00"/>
          </a:solidFill>
        </p:spPr>
        <p:txBody>
          <a:bodyPr wrap="square" lIns="144000" anchor="ctr">
            <a:noAutofit/>
          </a:bodyPr>
          <a:lstStyle/>
          <a:p>
            <a:r>
              <a:rPr lang="en-US" sz="2800" b="1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See slide 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notes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page directions</a:t>
            </a:r>
          </a:p>
        </p:txBody>
      </p:sp>
    </p:spTree>
    <p:extLst>
      <p:ext uri="{BB962C8B-B14F-4D97-AF65-F5344CB8AC3E}">
        <p14:creationId xmlns:p14="http://schemas.microsoft.com/office/powerpoint/2010/main" val="200870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324D-C130-240A-EEFF-B978D9BE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BỆNH SỬ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457E-B854-FCEC-21FB-FA09F4392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576" y="3116075"/>
            <a:ext cx="3420000" cy="3371021"/>
          </a:xfrm>
        </p:spPr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,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khoa, </a:t>
            </a:r>
            <a:r>
              <a:rPr lang="en-US" dirty="0" err="1"/>
              <a:t>dị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đông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9005-F2FA-030B-2C90-05A37A7AAC2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994611"/>
            <a:ext cx="3420000" cy="5492485"/>
          </a:xfrm>
        </p:spPr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,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qua </a:t>
            </a:r>
            <a:r>
              <a:rPr lang="en-US" dirty="0" err="1"/>
              <a:t>người</a:t>
            </a:r>
            <a:r>
              <a:rPr lang="en-US" dirty="0"/>
              <a:t> BN</a:t>
            </a:r>
          </a:p>
          <a:p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BN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hay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tỏa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rượu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thần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2C3D82-6E37-225F-041A-79AAF0E8A5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994611"/>
            <a:ext cx="3420000" cy="5492485"/>
          </a:xfrm>
        </p:spPr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hung </a:t>
            </a:r>
            <a:r>
              <a:rPr lang="en-US" dirty="0" err="1"/>
              <a:t>khí</a:t>
            </a:r>
            <a:r>
              <a:rPr lang="en-US" dirty="0"/>
              <a:t> 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(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) hung </a:t>
            </a:r>
            <a:r>
              <a:rPr lang="en-US" dirty="0" err="1"/>
              <a:t>khí</a:t>
            </a:r>
            <a:endParaRPr lang="en-US" dirty="0"/>
          </a:p>
          <a:p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đâm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hung </a:t>
            </a:r>
            <a:r>
              <a:rPr lang="en-US" dirty="0" err="1"/>
              <a:t>khí</a:t>
            </a:r>
            <a:endParaRPr lang="en-US" dirty="0"/>
          </a:p>
          <a:p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688E-B4CC-672B-4C17-4DAD8E8797C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0894" y="2550383"/>
            <a:ext cx="3420000" cy="460945"/>
          </a:xfrm>
        </p:spPr>
        <p:txBody>
          <a:bodyPr/>
          <a:lstStyle/>
          <a:p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403415-D79A-031A-7DA6-F29EB574B7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370904"/>
            <a:ext cx="3420000" cy="623707"/>
          </a:xfrm>
        </p:spPr>
        <p:txBody>
          <a:bodyPr/>
          <a:lstStyle/>
          <a:p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kín</a:t>
            </a:r>
            <a:r>
              <a:rPr lang="en-US" dirty="0"/>
              <a:t>: (Tai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B79CA2-0C40-3C95-A120-E3C8E5624A0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73424" y="370904"/>
            <a:ext cx="3420000" cy="460945"/>
          </a:xfrm>
        </p:spPr>
        <p:txBody>
          <a:bodyPr/>
          <a:lstStyle/>
          <a:p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thấu</a:t>
            </a:r>
            <a:r>
              <a:rPr lang="en-US"/>
              <a:t> </a:t>
            </a:r>
            <a:r>
              <a:rPr lang="en-US" err="1"/>
              <a:t>bụng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B4D-5BAE-40BA-A19C-B0A77C9A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ĐÁNH GIÁ TOÀN THÂN</a:t>
            </a:r>
            <a:endParaRPr lang="en-US" sz="3600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3BFB9-C6C3-418B-A237-8BE9AD8A694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8D9F-393F-4CE7-A2A3-7AEFB838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noProof="0"/>
              <a:t>Tri </a:t>
            </a:r>
            <a:r>
              <a:rPr lang="en-US" noProof="0" err="1"/>
              <a:t>giác</a:t>
            </a:r>
            <a:endParaRPr lang="en-US" noProof="0"/>
          </a:p>
          <a:p>
            <a:pPr>
              <a:buFont typeface="Wingdings" panose="05000000000000000000" pitchFamily="2" charset="2"/>
              <a:buChar char="Ø"/>
            </a:pPr>
            <a:r>
              <a:rPr lang="en-US" noProof="0" err="1"/>
              <a:t>Sinh</a:t>
            </a:r>
            <a:r>
              <a:rPr lang="en-US" noProof="0"/>
              <a:t> </a:t>
            </a:r>
            <a:r>
              <a:rPr lang="en-US" noProof="0" err="1"/>
              <a:t>hiệu</a:t>
            </a:r>
            <a:r>
              <a:rPr lang="en-US" noProof="0"/>
              <a:t>: </a:t>
            </a:r>
            <a:r>
              <a:rPr lang="en-US" noProof="0" err="1"/>
              <a:t>Mạch</a:t>
            </a:r>
            <a:r>
              <a:rPr lang="en-US"/>
              <a:t>,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thở</a:t>
            </a:r>
            <a:r>
              <a:rPr lang="en-US"/>
              <a:t>,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,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Da </a:t>
            </a:r>
            <a:r>
              <a:rPr lang="en-US" err="1"/>
              <a:t>niêm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chóng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thân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,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đe</a:t>
            </a:r>
            <a:r>
              <a:rPr lang="en-US"/>
              <a:t> </a:t>
            </a:r>
            <a:r>
              <a:rPr lang="en-US" err="1"/>
              <a:t>dọa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mạng</a:t>
            </a:r>
            <a:endParaRPr lang="en-US"/>
          </a:p>
          <a:p>
            <a:pPr marL="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34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4565-FE84-4B0B-4FF7-2827A229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TOÀN THÂN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1BFF-CBF5-8AC6-9C71-65C74402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Thở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, </a:t>
            </a:r>
            <a:r>
              <a:rPr lang="en-US" err="1"/>
              <a:t>nông</a:t>
            </a:r>
            <a:endParaRPr lang="en-US"/>
          </a:p>
          <a:p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, </a:t>
            </a:r>
            <a:r>
              <a:rPr lang="en-US" err="1"/>
              <a:t>yếu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nhanh</a:t>
            </a:r>
            <a:endParaRPr lang="en-US"/>
          </a:p>
          <a:p>
            <a:r>
              <a:rPr lang="en-US"/>
              <a:t>Chi </a:t>
            </a:r>
            <a:r>
              <a:rPr lang="en-US" err="1"/>
              <a:t>lạnh</a:t>
            </a:r>
            <a:r>
              <a:rPr lang="en-US"/>
              <a:t>, </a:t>
            </a:r>
            <a:r>
              <a:rPr lang="en-US" err="1"/>
              <a:t>ẩm</a:t>
            </a:r>
            <a:endParaRPr lang="en-US"/>
          </a:p>
          <a:p>
            <a:r>
              <a:rPr lang="en-US" err="1"/>
              <a:t>Niêm</a:t>
            </a:r>
            <a:r>
              <a:rPr lang="en-US"/>
              <a:t> </a:t>
            </a:r>
            <a:r>
              <a:rPr lang="en-US" err="1"/>
              <a:t>nhợt</a:t>
            </a:r>
            <a:r>
              <a:rPr lang="en-US"/>
              <a:t>, </a:t>
            </a:r>
            <a:r>
              <a:rPr lang="en-US" err="1"/>
              <a:t>nhạt</a:t>
            </a:r>
            <a:endParaRPr lang="en-US"/>
          </a:p>
          <a:p>
            <a:r>
              <a:rPr lang="en-US"/>
              <a:t>Glasgow &lt; 15 </a:t>
            </a:r>
            <a:r>
              <a:rPr lang="en-US" err="1"/>
              <a:t>điểm</a:t>
            </a:r>
            <a:endParaRPr lang="en-US"/>
          </a:p>
          <a:p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nước</a:t>
            </a:r>
            <a:r>
              <a:rPr lang="en-US"/>
              <a:t> </a:t>
            </a:r>
            <a:r>
              <a:rPr lang="en-US" err="1"/>
              <a:t>tiểu</a:t>
            </a:r>
            <a:r>
              <a:rPr lang="en-US"/>
              <a:t> </a:t>
            </a:r>
            <a:r>
              <a:rPr lang="en-US" err="1"/>
              <a:t>giảm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B2514-94A9-067A-C49B-1156940CDB5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shock</a:t>
            </a:r>
          </a:p>
        </p:txBody>
      </p:sp>
    </p:spTree>
    <p:extLst>
      <p:ext uri="{BB962C8B-B14F-4D97-AF65-F5344CB8AC3E}">
        <p14:creationId xmlns:p14="http://schemas.microsoft.com/office/powerpoint/2010/main" val="49355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C908-30DF-65CB-5A7F-C924C241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bụng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0DE0-F120-CD0F-DBA2-4B0D532C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Nhìn</a:t>
            </a:r>
            <a:r>
              <a:rPr lang="en-US" dirty="0"/>
              <a:t>: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, </a:t>
            </a:r>
            <a:r>
              <a:rPr lang="en-US" dirty="0" err="1"/>
              <a:t>lưng</a:t>
            </a:r>
            <a:r>
              <a:rPr lang="en-US" dirty="0"/>
              <a:t>,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môn</a:t>
            </a:r>
            <a:br>
              <a:rPr lang="en-US" dirty="0"/>
            </a:b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bầm</a:t>
            </a:r>
            <a:r>
              <a:rPr lang="en-US" dirty="0"/>
              <a:t>,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trầy</a:t>
            </a:r>
            <a:r>
              <a:rPr lang="en-US" dirty="0"/>
              <a:t> </a:t>
            </a:r>
            <a:r>
              <a:rPr lang="en-US" dirty="0" err="1"/>
              <a:t>xát</a:t>
            </a:r>
            <a:r>
              <a:rPr lang="en-US" dirty="0"/>
              <a:t>,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,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ở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r>
              <a:rPr lang="en-US" dirty="0"/>
              <a:t>Nghe: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mất</a:t>
            </a:r>
            <a:endParaRPr lang="en-US" dirty="0"/>
          </a:p>
          <a:p>
            <a:r>
              <a:rPr lang="en-US" dirty="0" err="1"/>
              <a:t>Gõ</a:t>
            </a:r>
            <a:r>
              <a:rPr lang="en-US" dirty="0"/>
              <a:t> :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,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 ổ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 err="1"/>
              <a:t>Sờ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sờ</a:t>
            </a:r>
            <a:r>
              <a:rPr lang="en-US" dirty="0"/>
              <a:t>,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hay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tỏa</a:t>
            </a:r>
            <a:br>
              <a:rPr lang="en-US" dirty="0"/>
            </a:b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bụng</a:t>
            </a:r>
            <a:br>
              <a:rPr lang="en-US" dirty="0"/>
            </a:b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endParaRPr lang="en-US" dirty="0"/>
          </a:p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–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găng</a:t>
            </a:r>
            <a:r>
              <a:rPr lang="en-US" dirty="0"/>
              <a:t>: </a:t>
            </a:r>
            <a:r>
              <a:rPr lang="en-US" dirty="0" err="1"/>
              <a:t>thủng</a:t>
            </a:r>
            <a:r>
              <a:rPr lang="en-US" dirty="0"/>
              <a:t> </a:t>
            </a:r>
            <a:r>
              <a:rPr lang="en-US" dirty="0" err="1"/>
              <a:t>ruột</a:t>
            </a:r>
            <a:br>
              <a:rPr lang="en-US" dirty="0"/>
            </a:b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Douglas </a:t>
            </a:r>
            <a:r>
              <a:rPr lang="en-US" dirty="0" err="1"/>
              <a:t>căng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qua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, </a:t>
            </a:r>
            <a:r>
              <a:rPr lang="en-US" dirty="0" err="1"/>
              <a:t>dịch</a:t>
            </a:r>
            <a:r>
              <a:rPr lang="en-US" dirty="0"/>
              <a:t> qua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4249-48B9-4C6D-BBB0-251F7A1F3F8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7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1C02-557A-2A6F-1470-E7106B17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4" y="2200757"/>
            <a:ext cx="3498667" cy="2456485"/>
          </a:xfrm>
        </p:spPr>
        <p:txBody>
          <a:bodyPr/>
          <a:lstStyle/>
          <a:p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BD73-07CF-E585-BFD3-4DCDC97345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: CTM,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AST, ALT, amylase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cồn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lactate </a:t>
            </a:r>
            <a:r>
              <a:rPr lang="en-US" dirty="0" err="1"/>
              <a:t>máu</a:t>
            </a:r>
            <a:endParaRPr lang="en-US" dirty="0"/>
          </a:p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(FAST)</a:t>
            </a:r>
          </a:p>
          <a:p>
            <a:r>
              <a:rPr lang="en-US" dirty="0"/>
              <a:t>X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, X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 </a:t>
            </a:r>
            <a:r>
              <a:rPr lang="en-US" dirty="0" err="1"/>
              <a:t>thẳng</a:t>
            </a:r>
            <a:endParaRPr lang="en-US" dirty="0"/>
          </a:p>
          <a:p>
            <a:r>
              <a:rPr lang="en-US" dirty="0"/>
              <a:t>X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  <a:p>
            <a:r>
              <a:rPr lang="en-US" dirty="0"/>
              <a:t>CT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  <a:p>
            <a:r>
              <a:rPr lang="en-US" dirty="0" err="1"/>
              <a:t>Chọc</a:t>
            </a:r>
            <a:r>
              <a:rPr lang="en-US" dirty="0"/>
              <a:t> </a:t>
            </a:r>
            <a:r>
              <a:rPr lang="en-US" dirty="0" err="1"/>
              <a:t>dò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(DPA), </a:t>
            </a:r>
            <a:r>
              <a:rPr lang="en-US" dirty="0" err="1"/>
              <a:t>chọc</a:t>
            </a:r>
            <a:r>
              <a:rPr lang="en-US" dirty="0"/>
              <a:t> </a:t>
            </a:r>
            <a:r>
              <a:rPr lang="en-US" dirty="0" err="1"/>
              <a:t>rửa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(DPL)</a:t>
            </a:r>
          </a:p>
          <a:p>
            <a:r>
              <a:rPr lang="en-US" dirty="0" err="1"/>
              <a:t>Nội</a:t>
            </a:r>
            <a:r>
              <a:rPr lang="en-US" dirty="0"/>
              <a:t> soi ổ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/>
              <a:t>UIV, cystography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9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3837-BD90-C9FF-0C07-5383C5FE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BC547-75A9-3D23-779A-2250A2395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Hematocrit: &lt;30%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. </a:t>
            </a:r>
          </a:p>
          <a:p>
            <a:r>
              <a:rPr lang="en-US" dirty="0"/>
              <a:t>WBC 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r>
              <a:rPr lang="en-US" dirty="0"/>
              <a:t>Amylase </a:t>
            </a:r>
            <a:r>
              <a:rPr lang="en-US" dirty="0" err="1"/>
              <a:t>máu</a:t>
            </a:r>
            <a:r>
              <a:rPr lang="en-US" dirty="0"/>
              <a:t>, lipase </a:t>
            </a:r>
            <a:r>
              <a:rPr lang="en-US" dirty="0" err="1"/>
              <a:t>máu</a:t>
            </a:r>
            <a:r>
              <a:rPr lang="en-US" dirty="0"/>
              <a:t>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.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 </a:t>
            </a:r>
            <a:r>
              <a:rPr lang="en-US" dirty="0" err="1"/>
              <a:t>tụy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do </a:t>
            </a:r>
            <a:r>
              <a:rPr lang="en-US" dirty="0" err="1"/>
              <a:t>tụy</a:t>
            </a:r>
            <a:endParaRPr lang="en-US" dirty="0"/>
          </a:p>
          <a:p>
            <a:r>
              <a:rPr lang="en-US" dirty="0"/>
              <a:t>AST, ALT: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do AST, ALT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do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/>
              <a:t>Lactate </a:t>
            </a:r>
            <a:r>
              <a:rPr lang="en-US" dirty="0" err="1"/>
              <a:t>máu</a:t>
            </a:r>
            <a:r>
              <a:rPr lang="en-US" dirty="0"/>
              <a:t>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28E01-7E85-5BAC-5F2B-097F589D5CF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máu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61AF7CA-FD4C-A371-544A-5170F0F7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/>
          <a:p>
            <a:r>
              <a:rPr lang="en-US"/>
              <a:t>FAST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9E346-3575-E054-A4CE-2F6965B94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43" y="2445636"/>
            <a:ext cx="3256360" cy="4215354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D4FF581-F5FB-12E3-75DD-9C85232F5A2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98895" y="2445636"/>
            <a:ext cx="5198481" cy="3967521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4 </a:t>
            </a:r>
            <a:r>
              <a:rPr lang="en-US" err="1"/>
              <a:t>vùng</a:t>
            </a:r>
            <a:r>
              <a:rPr lang="en-US"/>
              <a:t>:</a:t>
            </a:r>
          </a:p>
          <a:p>
            <a:pPr marL="342900" indent="-342900">
              <a:buAutoNum type="arabicPeriod"/>
            </a:pP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: </a:t>
            </a:r>
            <a:r>
              <a:rPr lang="en-US" err="1"/>
              <a:t>Tràn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màng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¼ </a:t>
            </a:r>
            <a:r>
              <a:rPr lang="en-US" err="1"/>
              <a:t>trên</a:t>
            </a:r>
            <a:r>
              <a:rPr lang="en-US"/>
              <a:t> P: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,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gan,TDMP</a:t>
            </a:r>
            <a:r>
              <a:rPr lang="en-US"/>
              <a:t> P</a:t>
            </a:r>
          </a:p>
          <a:p>
            <a:pPr marL="342900" indent="-342900">
              <a:buAutoNum type="arabicPeriod"/>
            </a:pPr>
            <a:r>
              <a:rPr lang="en-US"/>
              <a:t>¼ </a:t>
            </a:r>
            <a:r>
              <a:rPr lang="en-US" err="1"/>
              <a:t>trên</a:t>
            </a:r>
            <a:r>
              <a:rPr lang="en-US"/>
              <a:t> T: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lách</a:t>
            </a:r>
            <a:r>
              <a:rPr lang="en-US"/>
              <a:t>,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lách</a:t>
            </a:r>
            <a:r>
              <a:rPr lang="en-US"/>
              <a:t>, TDMP T</a:t>
            </a:r>
          </a:p>
          <a:p>
            <a:pPr marL="342900" indent="-342900">
              <a:buAutoNum type="arabicPeriod"/>
            </a:pPr>
            <a:r>
              <a:rPr lang="en-US" err="1"/>
              <a:t>Hạ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: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túi</a:t>
            </a:r>
            <a:r>
              <a:rPr lang="en-US"/>
              <a:t> </a:t>
            </a:r>
            <a:r>
              <a:rPr lang="en-US" err="1"/>
              <a:t>cùng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7D58-BAAE-CBDC-270B-8110C99F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Siêu âm FAST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F5F93-C070-FF22-A0CC-D147FD39A0D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25126" y="2179652"/>
            <a:ext cx="7621707" cy="27969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vi-VN" sz="2400" dirty="0"/>
              <a:t>Vệt giảm âm quanh lách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Có dịch dưới bao lách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Dịch ổ bụng quanh lách 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Dịch ở rãnh Morision</a:t>
            </a:r>
          </a:p>
          <a:p>
            <a:pPr marL="285750" indent="-285750">
              <a:buFontTx/>
              <a:buChar char="-"/>
            </a:pPr>
            <a:endParaRPr lang="vi-VN" sz="2400" dirty="0"/>
          </a:p>
        </p:txBody>
      </p:sp>
      <p:pic>
        <p:nvPicPr>
          <p:cNvPr id="6" name="Picture 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D387E15-F6C7-6FB2-B6D2-BB8DE565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492" y="3504304"/>
            <a:ext cx="4192729" cy="32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1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B013F-0408-8CED-A8E0-076F426C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72" y="1416777"/>
            <a:ext cx="5905500" cy="4464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F0409A-E4F4-4333-C09F-0C741390B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8" y="1416778"/>
            <a:ext cx="5667495" cy="446427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D8922-1352-97C9-D003-1201C3C13CE1}"/>
              </a:ext>
            </a:extLst>
          </p:cNvPr>
          <p:cNvSpPr txBox="1">
            <a:spLocks/>
          </p:cNvSpPr>
          <p:nvPr/>
        </p:nvSpPr>
        <p:spPr>
          <a:xfrm>
            <a:off x="115328" y="6051968"/>
            <a:ext cx="5667495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thường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4376698-B13E-9995-678A-3E2B501A2028}"/>
              </a:ext>
            </a:extLst>
          </p:cNvPr>
          <p:cNvSpPr txBox="1">
            <a:spLocks/>
          </p:cNvSpPr>
          <p:nvPr/>
        </p:nvSpPr>
        <p:spPr>
          <a:xfrm>
            <a:off x="6171172" y="6051968"/>
            <a:ext cx="6909290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do </a:t>
            </a:r>
            <a:r>
              <a:rPr lang="en-US" err="1"/>
              <a:t>quanh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 (</a:t>
            </a:r>
            <a:r>
              <a:rPr lang="en-US" err="1"/>
              <a:t>rãnh</a:t>
            </a:r>
            <a:r>
              <a:rPr lang="en-US"/>
              <a:t> Morison)</a:t>
            </a:r>
          </a:p>
        </p:txBody>
      </p:sp>
    </p:spTree>
    <p:extLst>
      <p:ext uri="{BB962C8B-B14F-4D97-AF65-F5344CB8AC3E}">
        <p14:creationId xmlns:p14="http://schemas.microsoft.com/office/powerpoint/2010/main" val="176286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5E3079D1-C5DD-0726-1D13-4BDB4D0F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650"/>
            <a:ext cx="6050858" cy="3470699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73110D-6394-4091-8837-4EA297A8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44" y="1693649"/>
            <a:ext cx="5746095" cy="3470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6F309-1F83-D680-16A5-566AACC603B1}"/>
              </a:ext>
            </a:extLst>
          </p:cNvPr>
          <p:cNvSpPr txBox="1"/>
          <p:nvPr/>
        </p:nvSpPr>
        <p:spPr>
          <a:xfrm>
            <a:off x="3517033" y="5346551"/>
            <a:ext cx="549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Siêu âm FAST với hình ảnh tụ máu dưới bao lách </a:t>
            </a:r>
          </a:p>
        </p:txBody>
      </p:sp>
    </p:spTree>
    <p:extLst>
      <p:ext uri="{BB962C8B-B14F-4D97-AF65-F5344CB8AC3E}">
        <p14:creationId xmlns:p14="http://schemas.microsoft.com/office/powerpoint/2010/main" val="39283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3C465E-99C1-43E9-8FAC-86113F58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7099EE8-B27A-4298-A114-D9FE2F94F437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6868B-6755-488B-BEA3-7DFC4EFAA6F5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20523-8EC7-4848-89B7-052D5B00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Mở</a:t>
            </a:r>
            <a:r>
              <a:rPr lang="en-US"/>
              <a:t> </a:t>
            </a:r>
            <a:r>
              <a:rPr lang="en-US" err="1"/>
              <a:t>đầu</a:t>
            </a:r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3FA9D72-A53E-BE18-DEDD-9973AF6FA1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80" r="43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3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09FB-8FD4-4B86-3193-AD073EDD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DA44C-D7EA-D110-B444-6DA379E2A4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Ưu</a:t>
            </a:r>
            <a:r>
              <a:rPr lang="en-US"/>
              <a:t>:</a:t>
            </a:r>
          </a:p>
          <a:p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nhạy</a:t>
            </a:r>
            <a:r>
              <a:rPr lang="en-US"/>
              <a:t>: 70-95%, 96%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&gt; 800ml</a:t>
            </a:r>
          </a:p>
          <a:p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chóng</a:t>
            </a:r>
            <a:r>
              <a:rPr lang="en-US"/>
              <a:t>,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ngay</a:t>
            </a:r>
            <a:endParaRPr lang="en-US"/>
          </a:p>
          <a:p>
            <a:r>
              <a:rPr lang="en-US" err="1"/>
              <a:t>Dễ</a:t>
            </a:r>
            <a:r>
              <a:rPr lang="en-US"/>
              <a:t> </a:t>
            </a:r>
            <a:r>
              <a:rPr lang="en-US" err="1"/>
              <a:t>dàng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lặp</a:t>
            </a:r>
            <a:r>
              <a:rPr lang="en-US"/>
              <a:t> </a:t>
            </a:r>
            <a:r>
              <a:rPr lang="en-US" err="1"/>
              <a:t>lại</a:t>
            </a:r>
            <a:endParaRPr lang="en-US"/>
          </a:p>
          <a:p>
            <a:r>
              <a:rPr lang="en-US"/>
              <a:t>BN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di </a:t>
            </a:r>
            <a:r>
              <a:rPr lang="en-US" err="1"/>
              <a:t>chuyển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err="1"/>
              <a:t>Nhược</a:t>
            </a:r>
            <a:endParaRPr lang="en-US"/>
          </a:p>
          <a:p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ít</a:t>
            </a:r>
            <a:r>
              <a:rPr lang="en-US"/>
              <a:t>: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giả</a:t>
            </a:r>
            <a:endParaRPr lang="en-US"/>
          </a:p>
          <a:p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rõtổn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ổ </a:t>
            </a:r>
            <a:r>
              <a:rPr lang="en-US" err="1"/>
              <a:t>bụng</a:t>
            </a:r>
            <a:endParaRPr lang="en-US"/>
          </a:p>
          <a:p>
            <a:r>
              <a:rPr lang="en-US" err="1"/>
              <a:t>Khó</a:t>
            </a:r>
            <a:r>
              <a:rPr lang="en-US"/>
              <a:t> </a:t>
            </a:r>
            <a:r>
              <a:rPr lang="en-US" err="1"/>
              <a:t>khăn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BN </a:t>
            </a:r>
            <a:r>
              <a:rPr lang="en-US" err="1"/>
              <a:t>béo</a:t>
            </a:r>
            <a:r>
              <a:rPr lang="en-US"/>
              <a:t> </a:t>
            </a:r>
            <a:r>
              <a:rPr lang="en-US" err="1"/>
              <a:t>phì</a:t>
            </a:r>
            <a:r>
              <a:rPr lang="en-US"/>
              <a:t>, </a:t>
            </a:r>
            <a:r>
              <a:rPr lang="en-US" err="1"/>
              <a:t>tràn</a:t>
            </a:r>
            <a:r>
              <a:rPr lang="en-US"/>
              <a:t> </a:t>
            </a:r>
            <a:r>
              <a:rPr lang="en-US" err="1"/>
              <a:t>khí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da,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trướng</a:t>
            </a:r>
            <a:r>
              <a:rPr lang="en-US"/>
              <a:t> </a:t>
            </a:r>
            <a:r>
              <a:rPr lang="en-US" err="1"/>
              <a:t>hơi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82CE-11F9-093C-A192-48C0054B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 </a:t>
            </a:r>
            <a:r>
              <a:rPr lang="en-US" err="1"/>
              <a:t>quang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04DA1-C83E-2493-DB99-EDA2F136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DC7B2-F650-34F5-F075-0A277C4AD13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err="1"/>
              <a:t>Khí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do </a:t>
            </a:r>
            <a:r>
              <a:rPr lang="en-US" err="1"/>
              <a:t>trong</a:t>
            </a:r>
            <a:r>
              <a:rPr lang="en-US"/>
              <a:t> ổ </a:t>
            </a:r>
            <a:r>
              <a:rPr lang="en-US" err="1"/>
              <a:t>bụng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A4EF6-E580-D97D-1935-77BA8ECE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07" y="1377837"/>
            <a:ext cx="4621690" cy="46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2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5906-8B04-6B60-23F8-6880A6A9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1E11-E539-C941-75C6-98645DFF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/>
              <a:t>Không xâm lấn</a:t>
            </a:r>
          </a:p>
          <a:p>
            <a:r>
              <a:rPr lang="vi-VN"/>
              <a:t>Xác định rõ  tổn thương</a:t>
            </a:r>
            <a:r>
              <a:rPr lang="en-US"/>
              <a:t> </a:t>
            </a:r>
            <a:r>
              <a:rPr lang="vi-VN"/>
              <a:t>tạng và khả năng điều trị không phẫu thuật các chấn thương lách và gan </a:t>
            </a:r>
          </a:p>
          <a:p>
            <a:r>
              <a:rPr lang="vi-VN"/>
              <a:t>Phát hiện</a:t>
            </a:r>
            <a:r>
              <a:rPr lang="en-US"/>
              <a:t> </a:t>
            </a:r>
            <a:r>
              <a:rPr lang="en-US" err="1"/>
              <a:t>chảy</a:t>
            </a:r>
            <a:r>
              <a:rPr lang="vi-VN"/>
              <a:t> </a:t>
            </a:r>
            <a:r>
              <a:rPr lang="en-US" err="1"/>
              <a:t>máu</a:t>
            </a:r>
            <a:r>
              <a:rPr lang="en-US"/>
              <a:t> ổ </a:t>
            </a:r>
            <a:r>
              <a:rPr lang="en-US" err="1"/>
              <a:t>bụng</a:t>
            </a:r>
            <a:endParaRPr lang="vi-VN"/>
          </a:p>
          <a:p>
            <a:r>
              <a:rPr lang="vi-VN"/>
              <a:t>Có thể đánh giá phúc mạc và cột sống kết hợp với cấu trúc trong ổ bụng</a:t>
            </a:r>
          </a:p>
          <a:p>
            <a:r>
              <a:rPr lang="vi-VN"/>
              <a:t>Có thể thực hiện chụp hình ảnh bổ sung khi cần thiết (ví dụ: đầu, cột sống cổ tử cung, ngực, xương chậu)</a:t>
            </a:r>
          </a:p>
          <a:p>
            <a:r>
              <a:rPr lang="vi-VN"/>
              <a:t>Bệnh nhân có hình ảnh âm tính có nguy cơ thấp bị chấn thương đáng kể về mặt lâm sàng</a:t>
            </a:r>
            <a:r>
              <a:rPr lang="en-US"/>
              <a:t> (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nhạy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B07B-9203-3F92-3BF5-4E6514F2FE0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điểm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AB44-3281-25D7-8EF9-B38C9610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A292-9705-DE69-7051-FCE80D25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,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, </a:t>
            </a:r>
            <a:r>
              <a:rPr lang="en-US" dirty="0" err="1"/>
              <a:t>tụy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hoành</a:t>
            </a:r>
            <a:endParaRPr lang="en-US" dirty="0"/>
          </a:p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BN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, </a:t>
            </a:r>
            <a:r>
              <a:rPr lang="en-US" dirty="0" err="1"/>
              <a:t>dị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quang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0F3ED-9D2A-7C5A-91C7-85796134866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err="1"/>
              <a:t>Nhược</a:t>
            </a:r>
            <a:r>
              <a:rPr lang="en-US"/>
              <a:t> </a:t>
            </a:r>
            <a:r>
              <a:rPr lang="en-US" err="1"/>
              <a:t>điểm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9D353-BFCC-D22E-AF20-85D14617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332"/>
            <a:ext cx="12192000" cy="49513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24B97-5F40-2467-3569-932C3D64143C}"/>
              </a:ext>
            </a:extLst>
          </p:cNvPr>
          <p:cNvSpPr txBox="1">
            <a:spLocks/>
          </p:cNvSpPr>
          <p:nvPr/>
        </p:nvSpPr>
        <p:spPr>
          <a:xfrm>
            <a:off x="2285146" y="229999"/>
            <a:ext cx="7621707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err="1">
                <a:latin typeface="+mj-lt"/>
              </a:rPr>
              <a:t>Vỡ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lách</a:t>
            </a:r>
            <a:endParaRPr lang="en-US" sz="2800">
              <a:latin typeface="+mj-lt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1AB90C-7D53-FB64-CE03-07D8F0FE9705}"/>
              </a:ext>
            </a:extLst>
          </p:cNvPr>
          <p:cNvSpPr txBox="1">
            <a:spLocks/>
          </p:cNvSpPr>
          <p:nvPr/>
        </p:nvSpPr>
        <p:spPr>
          <a:xfrm>
            <a:off x="5984789" y="5968500"/>
            <a:ext cx="5118594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lách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8847ACF-B444-C8FD-791F-850B4199CFA2}"/>
              </a:ext>
            </a:extLst>
          </p:cNvPr>
          <p:cNvSpPr txBox="1">
            <a:spLocks/>
          </p:cNvSpPr>
          <p:nvPr/>
        </p:nvSpPr>
        <p:spPr>
          <a:xfrm>
            <a:off x="198897" y="5968500"/>
            <a:ext cx="5897103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Tụ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bao </a:t>
            </a:r>
            <a:r>
              <a:rPr lang="en-US" err="1"/>
              <a:t>lách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1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E35CE-C01D-1C4E-F470-5B3F5526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3" y="1071233"/>
            <a:ext cx="4753638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903B5-8841-B696-1512-691718BB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252" y="1090285"/>
            <a:ext cx="5877745" cy="473458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0DC7980-210F-D604-A61B-10D9F2A10114}"/>
              </a:ext>
            </a:extLst>
          </p:cNvPr>
          <p:cNvSpPr txBox="1">
            <a:spLocks/>
          </p:cNvSpPr>
          <p:nvPr/>
        </p:nvSpPr>
        <p:spPr>
          <a:xfrm>
            <a:off x="2285146" y="229999"/>
            <a:ext cx="7621707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err="1">
                <a:latin typeface="+mj-lt"/>
              </a:rPr>
              <a:t>Chấn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thương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gan</a:t>
            </a:r>
            <a:endParaRPr lang="en-US" sz="2800">
              <a:latin typeface="+mj-lt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5923D7-0B40-0593-8D16-34F10BC3CFAE}"/>
              </a:ext>
            </a:extLst>
          </p:cNvPr>
          <p:cNvSpPr txBox="1">
            <a:spLocks/>
          </p:cNvSpPr>
          <p:nvPr/>
        </p:nvSpPr>
        <p:spPr>
          <a:xfrm>
            <a:off x="6030251" y="5824871"/>
            <a:ext cx="5877745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err="1">
                <a:latin typeface="+mj-lt"/>
              </a:rPr>
              <a:t>Rách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nhu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mô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gan</a:t>
            </a:r>
            <a:endParaRPr lang="en-US" sz="2800">
              <a:latin typeface="+mj-lt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84E3107-36CF-287F-7C13-56D2857E30B9}"/>
              </a:ext>
            </a:extLst>
          </p:cNvPr>
          <p:cNvSpPr txBox="1">
            <a:spLocks/>
          </p:cNvSpPr>
          <p:nvPr/>
        </p:nvSpPr>
        <p:spPr>
          <a:xfrm>
            <a:off x="284004" y="5824871"/>
            <a:ext cx="4753638" cy="46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err="1">
                <a:latin typeface="+mj-lt"/>
              </a:rPr>
              <a:t>Tụ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máu</a:t>
            </a:r>
            <a:r>
              <a:rPr lang="en-US" sz="2800">
                <a:latin typeface="+mj-lt"/>
              </a:rPr>
              <a:t> </a:t>
            </a:r>
            <a:r>
              <a:rPr lang="en-US" sz="2800" err="1">
                <a:latin typeface="+mj-lt"/>
              </a:rPr>
              <a:t>dưới</a:t>
            </a:r>
            <a:r>
              <a:rPr lang="en-US" sz="2800">
                <a:latin typeface="+mj-lt"/>
              </a:rPr>
              <a:t> bao</a:t>
            </a:r>
          </a:p>
        </p:txBody>
      </p:sp>
    </p:spTree>
    <p:extLst>
      <p:ext uri="{BB962C8B-B14F-4D97-AF65-F5344CB8AC3E}">
        <p14:creationId xmlns:p14="http://schemas.microsoft.com/office/powerpoint/2010/main" val="100594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697B63-EB4F-2997-AFCC-00C101E3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456442"/>
          </a:xfrm>
        </p:spPr>
        <p:txBody>
          <a:bodyPr anchor="ctr">
            <a:normAutofit/>
          </a:bodyPr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1AEE45-3F66-C8AD-F485-6477FB82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18494"/>
            <a:ext cx="5157787" cy="823912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err="1"/>
              <a:t>Rách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gan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8CC44A-664A-20AF-5897-092ADC0A7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6" r="-4" b="7813"/>
          <a:stretch/>
        </p:blipFill>
        <p:spPr>
          <a:xfrm>
            <a:off x="839788" y="3047301"/>
            <a:ext cx="5157787" cy="3142362"/>
          </a:xfrm>
          <a:prstGeom prst="rect">
            <a:avLst/>
          </a:prstGeom>
          <a:noFill/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D46F2A-FA15-90AF-12F0-84FC03AF6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8494"/>
            <a:ext cx="5183188" cy="823912"/>
          </a:xfrm>
        </p:spPr>
        <p:txBody>
          <a:bodyPr/>
          <a:lstStyle/>
          <a:p>
            <a:r>
              <a:rPr lang="en-US" err="1"/>
              <a:t>Tụ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bao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DB832-F55F-A84C-0D85-A89263990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17" b="5853"/>
          <a:stretch/>
        </p:blipFill>
        <p:spPr>
          <a:xfrm>
            <a:off x="6172200" y="3047301"/>
            <a:ext cx="5183188" cy="314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40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838-4DC4-DC67-8656-1CA0AE1F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Chọc</a:t>
            </a:r>
            <a:r>
              <a:rPr lang="en-US"/>
              <a:t> </a:t>
            </a:r>
            <a:r>
              <a:rPr lang="en-US" err="1"/>
              <a:t>rửa</a:t>
            </a:r>
            <a:r>
              <a:rPr lang="en-US"/>
              <a:t> ổ </a:t>
            </a:r>
            <a:r>
              <a:rPr lang="en-US" err="1"/>
              <a:t>bụng</a:t>
            </a:r>
            <a:r>
              <a:rPr lang="en-US"/>
              <a:t> (DPL)</a:t>
            </a:r>
            <a:br>
              <a:rPr lang="en-US"/>
            </a:b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22D2D-30C0-0512-90F6-BAC41CAC3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579" y="1902941"/>
            <a:ext cx="7009389" cy="41423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2331B-6B68-8F97-721D-90654BEF40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1188" y="812703"/>
            <a:ext cx="7621707" cy="954313"/>
          </a:xfrm>
        </p:spPr>
        <p:txBody>
          <a:bodyPr/>
          <a:lstStyle/>
          <a:p>
            <a:r>
              <a:rPr lang="en-US" sz="1600"/>
              <a:t>1000 ml dd </a:t>
            </a:r>
            <a:r>
              <a:rPr lang="en-US" sz="1600" err="1"/>
              <a:t>nước</a:t>
            </a:r>
            <a:r>
              <a:rPr lang="en-US" sz="1600"/>
              <a:t> </a:t>
            </a:r>
            <a:r>
              <a:rPr lang="en-US" sz="1600" err="1"/>
              <a:t>muối</a:t>
            </a:r>
            <a:r>
              <a:rPr lang="en-US" sz="1600"/>
              <a:t> </a:t>
            </a:r>
            <a:r>
              <a:rPr lang="en-US" sz="1600" err="1"/>
              <a:t>sinh</a:t>
            </a:r>
            <a:r>
              <a:rPr lang="en-US" sz="1600"/>
              <a:t> </a:t>
            </a:r>
            <a:r>
              <a:rPr lang="en-US" sz="1600" err="1"/>
              <a:t>lý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truyền</a:t>
            </a:r>
            <a:r>
              <a:rPr lang="en-US" sz="1600"/>
              <a:t> </a:t>
            </a:r>
            <a:r>
              <a:rPr lang="en-US" sz="1600" err="1"/>
              <a:t>vào</a:t>
            </a:r>
            <a:r>
              <a:rPr lang="en-US" sz="1600"/>
              <a:t> </a:t>
            </a:r>
            <a:r>
              <a:rPr lang="en-US" sz="1600" err="1"/>
              <a:t>khoang</a:t>
            </a:r>
            <a:r>
              <a:rPr lang="en-US" sz="1600"/>
              <a:t> </a:t>
            </a:r>
            <a:r>
              <a:rPr lang="en-US" sz="1600" err="1"/>
              <a:t>phúc</a:t>
            </a:r>
            <a:r>
              <a:rPr lang="en-US" sz="1600"/>
              <a:t> </a:t>
            </a:r>
            <a:r>
              <a:rPr lang="en-US" sz="1600" err="1"/>
              <a:t>mạc</a:t>
            </a:r>
            <a:r>
              <a:rPr lang="en-US" sz="1600"/>
              <a:t>, </a:t>
            </a:r>
            <a:r>
              <a:rPr lang="en-US" sz="1600" err="1"/>
              <a:t>sau</a:t>
            </a:r>
            <a:r>
              <a:rPr lang="en-US" sz="1600"/>
              <a:t> </a:t>
            </a:r>
            <a:r>
              <a:rPr lang="en-US" sz="1600" err="1"/>
              <a:t>đó</a:t>
            </a:r>
            <a:r>
              <a:rPr lang="en-US" sz="1600"/>
              <a:t> </a:t>
            </a:r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rút</a:t>
            </a:r>
            <a:r>
              <a:rPr lang="en-US" sz="1600"/>
              <a:t> </a:t>
            </a:r>
            <a:r>
              <a:rPr lang="en-US" sz="1600" err="1"/>
              <a:t>ra</a:t>
            </a:r>
            <a:r>
              <a:rPr lang="en-US" sz="1600"/>
              <a:t> </a:t>
            </a:r>
            <a:r>
              <a:rPr lang="en-US" sz="1600" err="1"/>
              <a:t>để</a:t>
            </a:r>
            <a:r>
              <a:rPr lang="en-US" sz="1600"/>
              <a:t> </a:t>
            </a:r>
            <a:r>
              <a:rPr lang="en-US" sz="1600" err="1"/>
              <a:t>xét</a:t>
            </a:r>
            <a:r>
              <a:rPr lang="en-US" sz="1600"/>
              <a:t> </a:t>
            </a:r>
            <a:r>
              <a:rPr lang="en-US" sz="1600" err="1"/>
              <a:t>nghiệm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76014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E9F-875C-36B4-A3E8-F692017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Chọc</a:t>
            </a:r>
            <a:r>
              <a:rPr lang="en-US"/>
              <a:t> </a:t>
            </a:r>
            <a:r>
              <a:rPr lang="en-US" err="1"/>
              <a:t>rửa</a:t>
            </a:r>
            <a:r>
              <a:rPr lang="en-US"/>
              <a:t> ổ </a:t>
            </a:r>
            <a:r>
              <a:rPr lang="en-US" err="1"/>
              <a:t>bụng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9A8A-2879-8DAF-6135-EC0670BFE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576" y="2906581"/>
            <a:ext cx="3420000" cy="3815495"/>
          </a:xfrm>
        </p:spPr>
        <p:txBody>
          <a:bodyPr/>
          <a:lstStyle/>
          <a:p>
            <a:r>
              <a:rPr lang="en-US" sz="1600" dirty="0"/>
              <a:t>10ml  </a:t>
            </a:r>
            <a:r>
              <a:rPr lang="en-US" sz="1600" dirty="0" err="1"/>
              <a:t>máu</a:t>
            </a:r>
            <a:r>
              <a:rPr lang="en-US" sz="1600" dirty="0"/>
              <a:t> </a:t>
            </a:r>
            <a:r>
              <a:rPr lang="en-US" sz="1600" dirty="0" err="1"/>
              <a:t>đại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chảy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nhiên</a:t>
            </a:r>
            <a:endParaRPr lang="en-US" sz="1600" dirty="0"/>
          </a:p>
          <a:p>
            <a:r>
              <a:rPr lang="en-US" sz="1600" dirty="0"/>
              <a:t>&gt;= 100 000 RBC/</a:t>
            </a:r>
            <a:r>
              <a:rPr lang="en-US" sz="1600" dirty="0" err="1"/>
              <a:t>uL</a:t>
            </a:r>
            <a:endParaRPr lang="en-US" sz="1600" dirty="0"/>
          </a:p>
          <a:p>
            <a:r>
              <a:rPr lang="en-US" sz="1600" dirty="0"/>
              <a:t>&gt;= 500 WBC/</a:t>
            </a:r>
            <a:r>
              <a:rPr lang="en-US" sz="1600" dirty="0" err="1"/>
              <a:t>uL</a:t>
            </a:r>
            <a:r>
              <a:rPr lang="en-US" sz="1600" dirty="0"/>
              <a:t> </a:t>
            </a:r>
          </a:p>
          <a:p>
            <a:r>
              <a:rPr lang="en-US" sz="1600" dirty="0"/>
              <a:t>Amylase &gt;= 175 U/dL</a:t>
            </a:r>
          </a:p>
          <a:p>
            <a:r>
              <a:rPr lang="en-US" sz="1600" dirty="0" err="1"/>
              <a:t>Nhuộm</a:t>
            </a:r>
            <a:r>
              <a:rPr lang="en-US" sz="1600" dirty="0"/>
              <a:t> gram (+)</a:t>
            </a:r>
          </a:p>
          <a:p>
            <a:r>
              <a:rPr lang="en-US" sz="1600" dirty="0" err="1"/>
              <a:t>Mật</a:t>
            </a:r>
            <a:r>
              <a:rPr lang="en-US" sz="1600" dirty="0"/>
              <a:t>: </a:t>
            </a:r>
            <a:r>
              <a:rPr lang="en-US" sz="1600" dirty="0" err="1"/>
              <a:t>đại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, </a:t>
            </a:r>
            <a:r>
              <a:rPr lang="en-US" sz="1600" dirty="0" err="1"/>
              <a:t>xn</a:t>
            </a:r>
            <a:r>
              <a:rPr lang="en-US" sz="1600" dirty="0"/>
              <a:t> bilirubin &gt;0,01 mg/dL</a:t>
            </a:r>
          </a:p>
          <a:p>
            <a:r>
              <a:rPr lang="en-US" sz="1600" dirty="0" err="1"/>
              <a:t>Mảnh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ăn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D9CCA-B524-B9D9-B6E9-B55E8EDDDD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4841" y="2906580"/>
            <a:ext cx="3420000" cy="2382651"/>
          </a:xfrm>
        </p:spPr>
        <p:txBody>
          <a:bodyPr/>
          <a:lstStyle/>
          <a:p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hồng</a:t>
            </a:r>
            <a:endParaRPr lang="en-US" sz="1600"/>
          </a:p>
          <a:p>
            <a:r>
              <a:rPr lang="en-US" sz="1600"/>
              <a:t>50 000- 100 000 RBC/</a:t>
            </a:r>
            <a:r>
              <a:rPr lang="en-US" sz="1600" err="1"/>
              <a:t>uL</a:t>
            </a:r>
            <a:endParaRPr lang="en-US" sz="1600"/>
          </a:p>
          <a:p>
            <a:r>
              <a:rPr lang="en-US" sz="1600"/>
              <a:t>100-500 WBC/</a:t>
            </a:r>
            <a:r>
              <a:rPr lang="en-US" sz="1600" err="1"/>
              <a:t>uL</a:t>
            </a:r>
            <a:endParaRPr lang="en-US" sz="1600"/>
          </a:p>
          <a:p>
            <a:r>
              <a:rPr lang="en-US" sz="1600"/>
              <a:t>Amylase 75-175 U/dL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57A3ED-AF61-2523-A7C1-49F4453C74E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1106" y="2906580"/>
            <a:ext cx="3420000" cy="2382651"/>
          </a:xfrm>
        </p:spPr>
        <p:txBody>
          <a:bodyPr/>
          <a:lstStyle/>
          <a:p>
            <a:r>
              <a:rPr lang="en-US" sz="1600" err="1"/>
              <a:t>Hút</a:t>
            </a:r>
            <a:r>
              <a:rPr lang="en-US" sz="1600"/>
              <a:t> </a:t>
            </a:r>
            <a:r>
              <a:rPr lang="en-US" sz="1600" err="1"/>
              <a:t>ra</a:t>
            </a:r>
            <a:r>
              <a:rPr lang="en-US" sz="1600"/>
              <a:t> </a:t>
            </a:r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trong</a:t>
            </a:r>
            <a:endParaRPr lang="en-US" sz="1600"/>
          </a:p>
          <a:p>
            <a:r>
              <a:rPr lang="en-US" sz="1600"/>
              <a:t>&lt;100 WBC/</a:t>
            </a:r>
            <a:r>
              <a:rPr lang="en-US" sz="1600" err="1"/>
              <a:t>uL</a:t>
            </a:r>
            <a:endParaRPr lang="en-US" sz="1600"/>
          </a:p>
          <a:p>
            <a:r>
              <a:rPr lang="en-US" sz="1600"/>
              <a:t>Amylase &lt;75 U/dL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6AE0E-E5B4-9045-02B7-238D01108FB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0894" y="2384458"/>
            <a:ext cx="3420000" cy="460945"/>
          </a:xfrm>
        </p:spPr>
        <p:txBody>
          <a:bodyPr/>
          <a:lstStyle/>
          <a:p>
            <a:r>
              <a:rPr lang="en-US" err="1"/>
              <a:t>Dương</a:t>
            </a:r>
            <a:r>
              <a:rPr lang="en-US"/>
              <a:t> </a:t>
            </a:r>
            <a:r>
              <a:rPr lang="en-US" err="1"/>
              <a:t>tính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3EDC98-1D97-0E15-5035-31C15A2D40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2445636"/>
            <a:ext cx="3420000" cy="460945"/>
          </a:xfrm>
        </p:spPr>
        <p:txBody>
          <a:bodyPr/>
          <a:lstStyle/>
          <a:p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gian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A6C66-C019-8CFD-7CA2-722A98E4AF5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71106" y="2445636"/>
            <a:ext cx="3420000" cy="460945"/>
          </a:xfrm>
        </p:spPr>
        <p:txBody>
          <a:bodyPr/>
          <a:lstStyle/>
          <a:p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tính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F956-FCCC-F3DF-4C79-68B0F120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Chọc</a:t>
            </a:r>
            <a:r>
              <a:rPr lang="en-US"/>
              <a:t> </a:t>
            </a:r>
            <a:r>
              <a:rPr lang="en-US" err="1"/>
              <a:t>rửa</a:t>
            </a:r>
            <a:r>
              <a:rPr lang="en-US"/>
              <a:t> ổ </a:t>
            </a:r>
            <a:r>
              <a:rPr lang="en-US" err="1"/>
              <a:t>bụng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4289-DF51-4969-3D00-9485A7EE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188" y="309604"/>
            <a:ext cx="7578350" cy="49914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Ưu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ổ </a:t>
            </a:r>
            <a:r>
              <a:rPr lang="en-US" dirty="0" err="1"/>
              <a:t>bụng</a:t>
            </a:r>
            <a:endParaRPr lang="en-US" dirty="0"/>
          </a:p>
          <a:p>
            <a:r>
              <a:rPr lang="en-US" dirty="0" err="1"/>
              <a:t>Nhanh</a:t>
            </a:r>
            <a:endParaRPr lang="en-US" dirty="0"/>
          </a:p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giường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Nhược</a:t>
            </a:r>
            <a:endParaRPr lang="en-US" dirty="0"/>
          </a:p>
          <a:p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tạng</a:t>
            </a:r>
            <a:endParaRPr lang="en-US" dirty="0"/>
          </a:p>
          <a:p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: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ổ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Hiện</a:t>
            </a:r>
            <a:r>
              <a:rPr lang="en-US" b="1" dirty="0"/>
              <a:t> nay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 </a:t>
            </a:r>
            <a:r>
              <a:rPr lang="en-US" b="1" dirty="0" err="1"/>
              <a:t>hiếm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FAST</a:t>
            </a:r>
          </a:p>
        </p:txBody>
      </p:sp>
    </p:spTree>
    <p:extLst>
      <p:ext uri="{BB962C8B-B14F-4D97-AF65-F5344CB8AC3E}">
        <p14:creationId xmlns:p14="http://schemas.microsoft.com/office/powerpoint/2010/main" val="82991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FDB5-A71D-8DBB-E77B-F9FE70FE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ĐỊNH NGHĨA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E6BF3-8D94-98B4-981C-F440986076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u="sng" err="1"/>
              <a:t>Chấn</a:t>
            </a:r>
            <a:r>
              <a:rPr lang="en-US" sz="2000" b="1" u="sng"/>
              <a:t> </a:t>
            </a:r>
            <a:r>
              <a:rPr lang="en-US" sz="2000" b="1" u="sng" err="1"/>
              <a:t>thương</a:t>
            </a:r>
            <a:r>
              <a:rPr lang="en-US" sz="2000" b="1" u="sng"/>
              <a:t> </a:t>
            </a:r>
            <a:r>
              <a:rPr lang="en-US" sz="2000" b="1" u="sng" err="1"/>
              <a:t>bụng</a:t>
            </a:r>
            <a:r>
              <a:rPr lang="en-US" sz="2000" b="1" u="sng"/>
              <a:t> </a:t>
            </a:r>
            <a:r>
              <a:rPr lang="en-US" sz="2000" b="1" u="sng" err="1"/>
              <a:t>kín</a:t>
            </a:r>
            <a:r>
              <a:rPr lang="en-US" sz="2000" u="sng"/>
              <a:t>:</a:t>
            </a:r>
          </a:p>
          <a:p>
            <a:pPr marL="0" indent="0">
              <a:buNone/>
            </a:pPr>
            <a:r>
              <a:rPr lang="en-US" sz="2000"/>
              <a:t> </a:t>
            </a:r>
            <a:r>
              <a:rPr lang="en-US" sz="2000" err="1"/>
              <a:t>Chấn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gây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do </a:t>
            </a:r>
            <a:r>
              <a:rPr lang="en-US" sz="2000" err="1"/>
              <a:t>vật</a:t>
            </a:r>
            <a:r>
              <a:rPr lang="en-US" sz="2000"/>
              <a:t> </a:t>
            </a:r>
            <a:r>
              <a:rPr lang="en-US" sz="2000" err="1"/>
              <a:t>tù</a:t>
            </a:r>
            <a:r>
              <a:rPr lang="en-US" sz="2000"/>
              <a:t>, </a:t>
            </a: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làm</a:t>
            </a:r>
            <a:r>
              <a:rPr lang="en-US" sz="2000"/>
              <a:t> </a:t>
            </a:r>
            <a:r>
              <a:rPr lang="en-US" sz="2000" err="1"/>
              <a:t>thủng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bụng</a:t>
            </a:r>
            <a:r>
              <a:rPr lang="en-US" sz="2000"/>
              <a:t> </a:t>
            </a:r>
            <a:r>
              <a:rPr lang="en-US" sz="2000" err="1"/>
              <a:t>nhưng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thể</a:t>
            </a:r>
            <a:r>
              <a:rPr lang="en-US" sz="2000"/>
              <a:t> </a:t>
            </a:r>
            <a:r>
              <a:rPr lang="en-US" sz="2000" err="1"/>
              <a:t>gây</a:t>
            </a:r>
            <a:r>
              <a:rPr lang="en-US" sz="2000"/>
              <a:t> </a:t>
            </a:r>
            <a:r>
              <a:rPr lang="en-US" sz="2000" err="1"/>
              <a:t>tổn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tạng</a:t>
            </a:r>
            <a:r>
              <a:rPr lang="en-US" sz="2000"/>
              <a:t> </a:t>
            </a:r>
            <a:r>
              <a:rPr lang="en-US" sz="2000" err="1"/>
              <a:t>bên</a:t>
            </a:r>
            <a:r>
              <a:rPr lang="en-US" sz="2000"/>
              <a:t> </a:t>
            </a:r>
            <a:r>
              <a:rPr lang="en-US" sz="2000" err="1"/>
              <a:t>trong</a:t>
            </a:r>
            <a:endParaRPr lang="en-US" sz="2000"/>
          </a:p>
          <a:p>
            <a:r>
              <a:rPr lang="en-US" sz="2000" b="1" u="sng" err="1"/>
              <a:t>Vết</a:t>
            </a:r>
            <a:r>
              <a:rPr lang="en-US" sz="2000" b="1" u="sng"/>
              <a:t> </a:t>
            </a:r>
            <a:r>
              <a:rPr lang="en-US" sz="2000" b="1" u="sng" err="1"/>
              <a:t>thương</a:t>
            </a:r>
            <a:r>
              <a:rPr lang="en-US" sz="2000" b="1" u="sng"/>
              <a:t> </a:t>
            </a:r>
            <a:r>
              <a:rPr lang="en-US" sz="2000" b="1" u="sng" err="1"/>
              <a:t>bụng</a:t>
            </a:r>
            <a:r>
              <a:rPr lang="en-US" sz="2000" b="1" u="sng"/>
              <a:t>: </a:t>
            </a:r>
          </a:p>
          <a:p>
            <a:pPr marL="0" indent="0">
              <a:buNone/>
            </a:pPr>
            <a:r>
              <a:rPr lang="en-US" sz="2000" err="1"/>
              <a:t>Vết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bụng</a:t>
            </a:r>
            <a:r>
              <a:rPr lang="en-US" sz="2000"/>
              <a:t> </a:t>
            </a:r>
            <a:r>
              <a:rPr lang="en-US" sz="2000" err="1"/>
              <a:t>gây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do </a:t>
            </a:r>
            <a:r>
              <a:rPr lang="en-US" sz="2000" err="1"/>
              <a:t>vật</a:t>
            </a:r>
            <a:r>
              <a:rPr lang="en-US" sz="2000"/>
              <a:t> </a:t>
            </a:r>
            <a:r>
              <a:rPr lang="en-US" sz="2000" err="1"/>
              <a:t>sắc</a:t>
            </a:r>
            <a:r>
              <a:rPr lang="en-US" sz="2000"/>
              <a:t> </a:t>
            </a:r>
            <a:r>
              <a:rPr lang="en-US" sz="2000" err="1"/>
              <a:t>nhọn</a:t>
            </a:r>
            <a:r>
              <a:rPr lang="en-US" sz="2000"/>
              <a:t> </a:t>
            </a:r>
            <a:r>
              <a:rPr lang="en-US" sz="2000" err="1"/>
              <a:t>làm</a:t>
            </a:r>
            <a:r>
              <a:rPr lang="en-US" sz="2000"/>
              <a:t> </a:t>
            </a:r>
            <a:r>
              <a:rPr lang="en-US" sz="2000" err="1"/>
              <a:t>tổn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bụng</a:t>
            </a:r>
            <a:r>
              <a:rPr lang="en-US" sz="200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Vết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thấu</a:t>
            </a:r>
            <a:r>
              <a:rPr lang="en-US" sz="2000"/>
              <a:t> </a:t>
            </a:r>
            <a:r>
              <a:rPr lang="en-US" sz="2000" err="1"/>
              <a:t>bụng</a:t>
            </a:r>
            <a:r>
              <a:rPr lang="en-US" sz="2000"/>
              <a:t>: </a:t>
            </a:r>
            <a:r>
              <a:rPr lang="en-US" sz="2000" err="1"/>
              <a:t>gây</a:t>
            </a:r>
            <a:r>
              <a:rPr lang="en-US" sz="2000"/>
              <a:t> </a:t>
            </a:r>
            <a:r>
              <a:rPr lang="en-US" sz="2000" err="1"/>
              <a:t>thủng</a:t>
            </a:r>
            <a:r>
              <a:rPr lang="en-US" sz="2000"/>
              <a:t> </a:t>
            </a:r>
            <a:r>
              <a:rPr lang="en-US" sz="2000" err="1"/>
              <a:t>lá</a:t>
            </a:r>
            <a:r>
              <a:rPr lang="en-US" sz="2000"/>
              <a:t> </a:t>
            </a:r>
            <a:r>
              <a:rPr lang="en-US" sz="2000" err="1"/>
              <a:t>phúc</a:t>
            </a:r>
            <a:r>
              <a:rPr lang="en-US" sz="2000"/>
              <a:t> </a:t>
            </a:r>
            <a:r>
              <a:rPr lang="en-US" sz="2000" err="1"/>
              <a:t>mạc</a:t>
            </a:r>
            <a:r>
              <a:rPr lang="en-US" sz="2000"/>
              <a:t> </a:t>
            </a:r>
            <a:r>
              <a:rPr lang="en-US" sz="2000" err="1"/>
              <a:t>thành</a:t>
            </a:r>
            <a:endParaRPr lang="en-US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Vết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thấu</a:t>
            </a:r>
            <a:r>
              <a:rPr lang="en-US" sz="2000"/>
              <a:t> </a:t>
            </a:r>
            <a:r>
              <a:rPr lang="en-US" sz="2000" err="1"/>
              <a:t>bụng</a:t>
            </a:r>
            <a:r>
              <a:rPr lang="en-US" sz="2000"/>
              <a:t>: </a:t>
            </a:r>
            <a:r>
              <a:rPr lang="en-US" sz="2000" err="1"/>
              <a:t>lá</a:t>
            </a:r>
            <a:r>
              <a:rPr lang="en-US" sz="2000"/>
              <a:t> </a:t>
            </a:r>
            <a:r>
              <a:rPr lang="en-US" sz="2000" err="1"/>
              <a:t>phúc</a:t>
            </a:r>
            <a:r>
              <a:rPr lang="en-US" sz="2000"/>
              <a:t> </a:t>
            </a:r>
            <a:r>
              <a:rPr lang="en-US" sz="2000" err="1"/>
              <a:t>mạc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còn</a:t>
            </a:r>
            <a:r>
              <a:rPr lang="en-US" sz="2000"/>
              <a:t> </a:t>
            </a:r>
            <a:r>
              <a:rPr lang="en-US" sz="2000" err="1"/>
              <a:t>nguyên</a:t>
            </a:r>
            <a:r>
              <a:rPr lang="en-US" sz="2000"/>
              <a:t> </a:t>
            </a:r>
            <a:r>
              <a:rPr lang="en-US" sz="2000" err="1"/>
              <a:t>vẹn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818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F190-6849-8297-4673-3156427E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99FD-C10D-EB58-7F7D-ABCD15E858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6498" y="1396313"/>
            <a:ext cx="6292850" cy="4523338"/>
          </a:xfrm>
        </p:spPr>
        <p:txBody>
          <a:bodyPr/>
          <a:lstStyle/>
          <a:p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: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, </a:t>
            </a:r>
            <a:r>
              <a:rPr lang="en-US" err="1"/>
              <a:t>hô</a:t>
            </a:r>
            <a:r>
              <a:rPr lang="en-US"/>
              <a:t> </a:t>
            </a:r>
            <a:r>
              <a:rPr lang="en-US" err="1"/>
              <a:t>hấp</a:t>
            </a:r>
            <a:r>
              <a:rPr lang="en-US"/>
              <a:t>, tri </a:t>
            </a:r>
            <a:r>
              <a:rPr lang="en-US" err="1"/>
              <a:t>giác</a:t>
            </a:r>
            <a:endParaRPr lang="en-US"/>
          </a:p>
          <a:p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  <a:p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,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endParaRPr lang="en-US"/>
          </a:p>
          <a:p>
            <a:pPr marL="0" indent="0">
              <a:buNone/>
            </a:pPr>
            <a:r>
              <a:rPr lang="en-US" err="1"/>
              <a:t>Cụ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BN</a:t>
            </a:r>
          </a:p>
          <a:p>
            <a:pPr marL="0" indent="0">
              <a:buNone/>
            </a:pPr>
            <a:r>
              <a:rPr lang="en-US" err="1"/>
              <a:t>Lập</a:t>
            </a:r>
            <a:r>
              <a:rPr lang="en-US"/>
              <a:t> 2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, </a:t>
            </a:r>
            <a:r>
              <a:rPr lang="en-US" err="1"/>
              <a:t>đặt</a:t>
            </a:r>
            <a:r>
              <a:rPr lang="en-US"/>
              <a:t> sonde </a:t>
            </a:r>
            <a:r>
              <a:rPr lang="en-US" err="1"/>
              <a:t>tiểu</a:t>
            </a:r>
            <a:r>
              <a:rPr lang="en-US"/>
              <a:t> (Ringer’s Lactate, NaCl 0.9%)</a:t>
            </a:r>
          </a:p>
          <a:p>
            <a:pPr marL="0" indent="0">
              <a:buNone/>
            </a:pPr>
            <a:r>
              <a:rPr lang="en-US"/>
              <a:t>Khi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20-40% </a:t>
            </a:r>
            <a:r>
              <a:rPr lang="en-US" err="1"/>
              <a:t>máu</a:t>
            </a:r>
            <a:r>
              <a:rPr lang="en-US"/>
              <a:t> -&gt; XN </a:t>
            </a:r>
            <a:r>
              <a:rPr lang="en-US" err="1"/>
              <a:t>máu</a:t>
            </a:r>
            <a:r>
              <a:rPr lang="en-US"/>
              <a:t>,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,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máu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117EBE-7B2C-A8AC-1C9A-F3C693A25616}"/>
              </a:ext>
            </a:extLst>
          </p:cNvPr>
          <p:cNvSpPr txBox="1">
            <a:spLocks/>
          </p:cNvSpPr>
          <p:nvPr/>
        </p:nvSpPr>
        <p:spPr>
          <a:xfrm>
            <a:off x="5026498" y="851852"/>
            <a:ext cx="6292850" cy="359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>
                <a:latin typeface="+mj-lt"/>
              </a:rPr>
              <a:t>Chấn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thương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bụng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kín</a:t>
            </a:r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65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F5F8-5539-9074-0B35-C40FB70E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C68C-1DBC-1925-286F-28DC817B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thể</a:t>
            </a:r>
            <a:endParaRPr lang="en-US"/>
          </a:p>
          <a:p>
            <a:r>
              <a:rPr lang="en-US" err="1"/>
              <a:t>Sốc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kiểm</a:t>
            </a:r>
            <a:r>
              <a:rPr lang="en-US"/>
              <a:t> </a:t>
            </a:r>
            <a:r>
              <a:rPr lang="en-US" err="1"/>
              <a:t>soát</a:t>
            </a:r>
            <a:r>
              <a:rPr lang="en-US"/>
              <a:t>. </a:t>
            </a:r>
            <a:r>
              <a:rPr lang="en-US" err="1"/>
              <a:t>Sốc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kèm</a:t>
            </a:r>
            <a:r>
              <a:rPr lang="en-US"/>
              <a:t> </a:t>
            </a:r>
            <a:r>
              <a:rPr lang="en-US" err="1"/>
              <a:t>chướng</a:t>
            </a:r>
            <a:r>
              <a:rPr lang="en-US"/>
              <a:t> </a:t>
            </a:r>
            <a:r>
              <a:rPr lang="en-US" err="1"/>
              <a:t>bụng</a:t>
            </a:r>
            <a:endParaRPr lang="en-US"/>
          </a:p>
          <a:p>
            <a:r>
              <a:rPr lang="en-US"/>
              <a:t>XQ </a:t>
            </a:r>
            <a:r>
              <a:rPr lang="en-US" err="1"/>
              <a:t>phổi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hoành</a:t>
            </a:r>
            <a:endParaRPr lang="en-US"/>
          </a:p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BN </a:t>
            </a:r>
            <a:r>
              <a:rPr lang="en-US" err="1"/>
              <a:t>ngày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xấu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</a:p>
          <a:p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dai</a:t>
            </a:r>
            <a:r>
              <a:rPr lang="en-US"/>
              <a:t> </a:t>
            </a:r>
            <a:r>
              <a:rPr lang="en-US" err="1"/>
              <a:t>dẳng</a:t>
            </a:r>
            <a:r>
              <a:rPr lang="en-US"/>
              <a:t>, </a:t>
            </a:r>
            <a:r>
              <a:rPr lang="en-US" err="1"/>
              <a:t>đáng</a:t>
            </a:r>
            <a:r>
              <a:rPr lang="en-US"/>
              <a:t> </a:t>
            </a:r>
            <a:r>
              <a:rPr lang="en-US" err="1"/>
              <a:t>kể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qua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mũi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nôn</a:t>
            </a:r>
            <a:r>
              <a:rPr lang="en-US"/>
              <a:t> </a:t>
            </a:r>
            <a:r>
              <a:rPr lang="en-US" err="1"/>
              <a:t>mửa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2B7A0-8524-5E5F-E334-7BB283FED33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3200" err="1"/>
              <a:t>Chỉ</a:t>
            </a:r>
            <a:r>
              <a:rPr lang="en-US" sz="3200"/>
              <a:t> </a:t>
            </a:r>
            <a:r>
              <a:rPr lang="en-US" sz="3200" err="1"/>
              <a:t>định</a:t>
            </a:r>
            <a:r>
              <a:rPr lang="en-US" sz="3200"/>
              <a:t> </a:t>
            </a:r>
            <a:r>
              <a:rPr lang="en-US" sz="3200" err="1"/>
              <a:t>mổ</a:t>
            </a:r>
            <a:r>
              <a:rPr lang="en-US" sz="3200"/>
              <a:t> </a:t>
            </a:r>
            <a:r>
              <a:rPr lang="en-US" sz="3200" err="1"/>
              <a:t>khẩn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62524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E3DD8-2213-A1C6-CBB7-B13CB191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D038-15C3-AE55-3984-028E3E69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DD0A-AD03-012B-44DE-4181EEE7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sọ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Mổ</a:t>
            </a:r>
            <a:r>
              <a:rPr lang="en-US" dirty="0"/>
              <a:t> CTSN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(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)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(</a:t>
            </a:r>
            <a:r>
              <a:rPr lang="en-US" dirty="0" err="1"/>
              <a:t>máu</a:t>
            </a:r>
            <a:r>
              <a:rPr lang="en-US" dirty="0"/>
              <a:t>)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dài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gãy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3F1B4-E960-38C8-4753-48782F77387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trí</a:t>
            </a:r>
            <a:r>
              <a:rPr lang="en-US" sz="2400"/>
              <a:t> </a:t>
            </a:r>
            <a:r>
              <a:rPr lang="en-US" sz="2400" err="1"/>
              <a:t>tổn</a:t>
            </a:r>
            <a:r>
              <a:rPr lang="en-US" sz="2400"/>
              <a:t> </a:t>
            </a:r>
            <a:r>
              <a:rPr lang="en-US" sz="2400" err="1"/>
              <a:t>thương</a:t>
            </a:r>
            <a:r>
              <a:rPr lang="en-US" sz="2400"/>
              <a:t> </a:t>
            </a:r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hợp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068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0F13-463F-712F-0D09-AB5D8479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D2C87-5B18-85FC-841B-71C59D3B1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</a:p>
          <a:p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ruột</a:t>
            </a:r>
            <a:endParaRPr lang="en-US" dirty="0"/>
          </a:p>
          <a:p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vỡ</a:t>
            </a:r>
            <a:endParaRPr lang="en-US" dirty="0"/>
          </a:p>
          <a:p>
            <a:r>
              <a:rPr lang="en-US" dirty="0" err="1"/>
              <a:t>Làm</a:t>
            </a:r>
            <a:r>
              <a:rPr lang="en-US" dirty="0"/>
              <a:t> HMNT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DEE0A-339E-B297-9203-6FD793BEF910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trí</a:t>
            </a:r>
            <a:r>
              <a:rPr lang="en-US" sz="2400"/>
              <a:t> </a:t>
            </a:r>
            <a:r>
              <a:rPr lang="en-US" sz="2400" err="1"/>
              <a:t>tổn</a:t>
            </a:r>
            <a:r>
              <a:rPr lang="en-US" sz="2400"/>
              <a:t> </a:t>
            </a:r>
            <a:r>
              <a:rPr lang="en-US" sz="2400" err="1"/>
              <a:t>thương</a:t>
            </a:r>
            <a:r>
              <a:rPr lang="en-US" sz="2400"/>
              <a:t> </a:t>
            </a:r>
            <a:r>
              <a:rPr lang="en-US" sz="2400" err="1"/>
              <a:t>tạng</a:t>
            </a:r>
            <a:r>
              <a:rPr lang="en-US" sz="2400"/>
              <a:t> </a:t>
            </a:r>
            <a:r>
              <a:rPr lang="en-US" sz="2400" err="1"/>
              <a:t>rỗng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6113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4BD2-EC23-27BA-D33F-5C22A83E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B10A-E829-2DC1-C9C2-8590E431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CT Scan: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-&gt;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-&gt;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-&gt;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: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, 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5B2DA-67E7-3674-4CB6-D039573A124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trí</a:t>
            </a:r>
            <a:r>
              <a:rPr lang="en-US" sz="2400"/>
              <a:t> </a:t>
            </a:r>
            <a:r>
              <a:rPr lang="en-US" sz="2400" err="1"/>
              <a:t>tổn</a:t>
            </a:r>
            <a:r>
              <a:rPr lang="en-US" sz="2400"/>
              <a:t> </a:t>
            </a:r>
            <a:r>
              <a:rPr lang="en-US" sz="2400" err="1"/>
              <a:t>thương</a:t>
            </a:r>
            <a:r>
              <a:rPr lang="en-US" sz="2400"/>
              <a:t> </a:t>
            </a:r>
            <a:r>
              <a:rPr lang="en-US" sz="2400" err="1"/>
              <a:t>tạng</a:t>
            </a:r>
            <a:r>
              <a:rPr lang="en-US" sz="2400"/>
              <a:t> </a:t>
            </a:r>
            <a:r>
              <a:rPr lang="en-US" sz="2400" err="1"/>
              <a:t>đặc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45651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531A-6CA9-5C8D-F45A-F0871E8C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7D3752D-DFB3-AE8F-84A2-B7FDCE559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971" y="1404243"/>
            <a:ext cx="7578350" cy="46403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8FB28-9E93-F9BA-6B18-D261CD1B0AE5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ea typeface="+mj-lt"/>
                <a:cs typeface="+mj-lt"/>
              </a:rPr>
              <a:t>Phân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độ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chấn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thương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gan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8531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A386BE-A1BB-D1C4-CF05-FF7DB3A4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42" y="1397000"/>
            <a:ext cx="4654808" cy="46548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</a:p>
        </p:txBody>
      </p:sp>
    </p:spTree>
    <p:extLst>
      <p:ext uri="{BB962C8B-B14F-4D97-AF65-F5344CB8AC3E}">
        <p14:creationId xmlns:p14="http://schemas.microsoft.com/office/powerpoint/2010/main" val="1701502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 I </a:t>
            </a:r>
            <a:r>
              <a:rPr lang="en-US" err="1"/>
              <a:t>và</a:t>
            </a:r>
            <a:r>
              <a:rPr lang="en-US"/>
              <a:t> II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9F176AB-41E3-BF36-4498-6C28F2F6F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42" y="1397000"/>
            <a:ext cx="4654808" cy="465480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29B560-D185-DC59-FCA6-3F1A958C5D73}"/>
              </a:ext>
            </a:extLst>
          </p:cNvPr>
          <p:cNvSpPr/>
          <p:nvPr/>
        </p:nvSpPr>
        <p:spPr>
          <a:xfrm>
            <a:off x="6834962" y="2721619"/>
            <a:ext cx="787079" cy="856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431D6F-30B3-2B26-380B-5C29DDA138BE}"/>
              </a:ext>
            </a:extLst>
          </p:cNvPr>
          <p:cNvSpPr/>
          <p:nvPr/>
        </p:nvSpPr>
        <p:spPr>
          <a:xfrm>
            <a:off x="6172027" y="3756727"/>
            <a:ext cx="946403" cy="965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 II</a:t>
            </a:r>
          </a:p>
        </p:txBody>
      </p:sp>
      <p:pic>
        <p:nvPicPr>
          <p:cNvPr id="6" name="Picture 7" descr="A picture containing text, branchiopod crustacean&#10;&#10;Description automatically generated">
            <a:extLst>
              <a:ext uri="{FF2B5EF4-FFF2-40B4-BE49-F238E27FC236}">
                <a16:creationId xmlns:a16="http://schemas.microsoft.com/office/drawing/2014/main" id="{EF61454D-F7B1-A8A5-B369-C6C3C1105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7507" y="1397000"/>
            <a:ext cx="6867278" cy="465480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31CFE8E-B06B-D512-AA9D-407AE9B0A647}"/>
              </a:ext>
            </a:extLst>
          </p:cNvPr>
          <p:cNvSpPr/>
          <p:nvPr/>
        </p:nvSpPr>
        <p:spPr>
          <a:xfrm>
            <a:off x="5660020" y="2558005"/>
            <a:ext cx="1435261" cy="18982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D80A6E-F177-EFF8-1712-BCEC6294C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456442"/>
          </a:xfrm>
        </p:spPr>
        <p:txBody>
          <a:bodyPr anchor="ctr">
            <a:normAutofit/>
          </a:bodyPr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học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CBDA358-80A7-7006-6217-DC8B55600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18494"/>
            <a:ext cx="5157787" cy="823912"/>
          </a:xfrm>
        </p:spPr>
        <p:txBody>
          <a:bodyPr/>
          <a:lstStyle/>
          <a:p>
            <a:r>
              <a:rPr lang="en-US"/>
              <a:t>4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CT </a:t>
            </a:r>
            <a:r>
              <a:rPr lang="en-US" err="1"/>
              <a:t>và</a:t>
            </a:r>
            <a:r>
              <a:rPr lang="en-US"/>
              <a:t> VT </a:t>
            </a:r>
            <a:r>
              <a:rPr lang="en-US" err="1"/>
              <a:t>bụng</a:t>
            </a:r>
            <a:endParaRPr lang="en-US"/>
          </a:p>
        </p:txBody>
      </p:sp>
      <p:pic>
        <p:nvPicPr>
          <p:cNvPr id="5" name="Content Placeholder 13" descr="A group of women wearing garments&#10;&#10;Description automatically generated with low confidence">
            <a:extLst>
              <a:ext uri="{FF2B5EF4-FFF2-40B4-BE49-F238E27FC236}">
                <a16:creationId xmlns:a16="http://schemas.microsoft.com/office/drawing/2014/main" id="{B7993ED1-0E5F-8C0B-6164-FCF861A1E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4" b="2126"/>
          <a:stretch/>
        </p:blipFill>
        <p:spPr>
          <a:xfrm>
            <a:off x="839788" y="3047301"/>
            <a:ext cx="5157787" cy="3142362"/>
          </a:xfrm>
          <a:noFill/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39A1C3-0689-1395-45A3-E3D358F3F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8494"/>
            <a:ext cx="5183188" cy="823912"/>
          </a:xfrm>
        </p:spPr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ổ </a:t>
            </a:r>
            <a:r>
              <a:rPr lang="en-US" err="1"/>
              <a:t>bụng</a:t>
            </a:r>
            <a:endParaRPr lang="en-US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EF6771CC-C23D-88A4-A771-B5240CAC4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55" b="20196"/>
          <a:stretch/>
        </p:blipFill>
        <p:spPr>
          <a:xfrm>
            <a:off x="6172200" y="3047301"/>
            <a:ext cx="5183188" cy="314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9291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 II</a:t>
            </a:r>
          </a:p>
        </p:txBody>
      </p:sp>
      <p:pic>
        <p:nvPicPr>
          <p:cNvPr id="7" name="Picture 7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0AB3708B-EDC9-4533-B967-8CFDCAACD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42" y="1397000"/>
            <a:ext cx="4654808" cy="465480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683474A-013B-6980-A8F0-9A196D595013}"/>
              </a:ext>
            </a:extLst>
          </p:cNvPr>
          <p:cNvSpPr/>
          <p:nvPr/>
        </p:nvSpPr>
        <p:spPr>
          <a:xfrm>
            <a:off x="6470248" y="2095018"/>
            <a:ext cx="902826" cy="8452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27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D79DC52-A40E-3950-80CD-2CBE13D25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42" y="1397000"/>
            <a:ext cx="4654808" cy="465480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4BD60-888D-D4A7-16F6-564992E9F2A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 III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59DC71-DC34-9FE8-1642-FA34BC52B052}"/>
              </a:ext>
            </a:extLst>
          </p:cNvPr>
          <p:cNvSpPr/>
          <p:nvPr/>
        </p:nvSpPr>
        <p:spPr>
          <a:xfrm>
            <a:off x="5532700" y="3159889"/>
            <a:ext cx="1689904" cy="15452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6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 IV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4CE6E8-517E-64D4-8B3B-4A38EFE68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925" y="1390489"/>
            <a:ext cx="5176097" cy="465480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9963DA4-E9AB-527B-64B1-A9E88E136263}"/>
              </a:ext>
            </a:extLst>
          </p:cNvPr>
          <p:cNvSpPr/>
          <p:nvPr/>
        </p:nvSpPr>
        <p:spPr>
          <a:xfrm>
            <a:off x="5474826" y="2558005"/>
            <a:ext cx="1620456" cy="22483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4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B5D-9F32-AC0F-51F0-BDA74F77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7BAA-9442-2C6B-E1AA-3819EDE56C8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Độ</a:t>
            </a:r>
            <a:r>
              <a:rPr lang="en-US"/>
              <a:t> V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0F4D60F-27DD-2F2E-061D-25BE8019F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42" y="1397000"/>
            <a:ext cx="5214496" cy="5214496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8F2BBD-1A4B-61F6-0050-67C771CB524A}"/>
              </a:ext>
            </a:extLst>
          </p:cNvPr>
          <p:cNvSpPr/>
          <p:nvPr/>
        </p:nvSpPr>
        <p:spPr>
          <a:xfrm>
            <a:off x="7303625" y="2815542"/>
            <a:ext cx="891251" cy="1226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A8FF9E-67CE-EF31-B827-44F30D157D37}"/>
              </a:ext>
            </a:extLst>
          </p:cNvPr>
          <p:cNvSpPr/>
          <p:nvPr/>
        </p:nvSpPr>
        <p:spPr>
          <a:xfrm>
            <a:off x="5879939" y="2627453"/>
            <a:ext cx="1250066" cy="18287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EC27-7C0D-1A78-8AC8-6B22DF88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DCAF-3F4C-9257-3A29-5845AB8D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2 </a:t>
            </a:r>
            <a:r>
              <a:rPr lang="en-US" dirty="0" err="1">
                <a:ea typeface="+mn-lt"/>
                <a:cs typeface="+mn-lt"/>
              </a:rPr>
              <a:t>phương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thức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Bảo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tồn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không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mổ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áp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dụng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với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chấn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huyết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động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ổn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định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bất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độ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chấn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Phẫu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thuật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được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chỉ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định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khi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 Light"/>
            </a:endParaRPr>
          </a:p>
          <a:p>
            <a:pPr marL="914400" lvl="2" indent="0">
              <a:buNone/>
            </a:pP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huyết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động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không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ổn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định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hoặc</a:t>
            </a:r>
            <a:endParaRPr lang="en-US" dirty="0">
              <a:cs typeface="Calibri Light"/>
            </a:endParaRPr>
          </a:p>
          <a:p>
            <a:pPr marL="914400" lvl="2" indent="0">
              <a:buNone/>
            </a:pP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viêm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phúc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kèm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theo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82B3-6833-4F89-E843-A4C0A0D951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Nguyên </a:t>
            </a:r>
            <a:r>
              <a:rPr lang="en-US" err="1">
                <a:ea typeface="+mj-lt"/>
                <a:cs typeface="+mj-lt"/>
              </a:rPr>
              <a:t>tắc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điều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trị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chấn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thương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gan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96066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EC27-7C0D-1A78-8AC8-6B22DF88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DCAF-3F4C-9257-3A29-5845AB8D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82B3-6833-4F89-E843-A4C0A0D951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ea typeface="+mj-lt"/>
                <a:cs typeface="+mj-lt"/>
              </a:rPr>
              <a:t>Sơ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đồ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tiếp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cận</a:t>
            </a:r>
            <a:endParaRPr lang="en-US" err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212CDA2-D65C-7399-82E1-92375831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64" y="1152936"/>
            <a:ext cx="5618670" cy="51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4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EC27-7C0D-1A78-8AC8-6B22DF88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DCAF-3F4C-9257-3A29-5845AB8D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Đường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mổ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mở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bụng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đường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giữa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rộng</a:t>
            </a:r>
            <a:r>
              <a:rPr lang="en-US" dirty="0">
                <a:ea typeface="+mn-lt"/>
                <a:cs typeface="+mn-lt"/>
              </a:rPr>
              <a:t> sang </a:t>
            </a:r>
            <a:r>
              <a:rPr lang="en-US" dirty="0" err="1">
                <a:ea typeface="+mn-lt"/>
                <a:cs typeface="+mn-lt"/>
              </a:rPr>
              <a:t>đường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mổ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chữ</a:t>
            </a:r>
            <a:r>
              <a:rPr lang="en-US" dirty="0">
                <a:ea typeface="+mn-lt"/>
                <a:cs typeface="+mn-lt"/>
              </a:rPr>
              <a:t> L </a:t>
            </a:r>
            <a:r>
              <a:rPr lang="en-US" dirty="0" err="1">
                <a:ea typeface="+mn-lt"/>
                <a:cs typeface="+mn-lt"/>
              </a:rPr>
              <a:t>hoặc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chữ</a:t>
            </a:r>
            <a:r>
              <a:rPr lang="en-US" dirty="0">
                <a:ea typeface="+mn-lt"/>
                <a:cs typeface="+mn-lt"/>
              </a:rPr>
              <a:t> T </a:t>
            </a:r>
            <a:r>
              <a:rPr lang="en-US" dirty="0" err="1">
                <a:ea typeface="+mn-lt"/>
                <a:cs typeface="+mn-lt"/>
              </a:rPr>
              <a:t>để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tiếp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cận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khoang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dưới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hoành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phải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 Light"/>
            </a:endParaRPr>
          </a:p>
          <a:p>
            <a:r>
              <a:rPr lang="en-US" dirty="0">
                <a:ea typeface="+mn-lt"/>
                <a:cs typeface="+mn-lt"/>
              </a:rPr>
              <a:t>Sau </a:t>
            </a:r>
            <a:r>
              <a:rPr lang="en-US" dirty="0" err="1">
                <a:ea typeface="+mn-lt"/>
                <a:cs typeface="+mn-lt"/>
              </a:rPr>
              <a:t>khi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bụng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hút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loãng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lấy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đông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thì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còn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ưu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tiên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kiểm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soát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chảy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như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đốt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điện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tia</a:t>
            </a:r>
            <a:r>
              <a:rPr lang="en-US" dirty="0">
                <a:ea typeface="+mn-lt"/>
                <a:cs typeface="+mn-lt"/>
              </a:rPr>
              <a:t> argon, </a:t>
            </a:r>
            <a:r>
              <a:rPr lang="en-US" dirty="0" err="1">
                <a:ea typeface="+mn-lt"/>
                <a:cs typeface="+mn-lt"/>
              </a:rPr>
              <a:t>các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vật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liệu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cầm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tại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chỗ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Surgicel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tấm</a:t>
            </a:r>
            <a:r>
              <a:rPr lang="en-US" dirty="0">
                <a:ea typeface="+mn-lt"/>
                <a:cs typeface="+mn-lt"/>
              </a:rPr>
              <a:t> collagen, </a:t>
            </a:r>
            <a:r>
              <a:rPr lang="en-US" dirty="0" err="1">
                <a:ea typeface="+mn-lt"/>
                <a:cs typeface="+mn-lt"/>
              </a:rPr>
              <a:t>keo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học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hoặc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khâu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với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mũi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số</a:t>
            </a:r>
            <a:r>
              <a:rPr lang="en-US" dirty="0">
                <a:ea typeface="+mn-lt"/>
                <a:cs typeface="+mn-lt"/>
              </a:rPr>
              <a:t> 8 hay </a:t>
            </a:r>
            <a:r>
              <a:rPr lang="en-US" dirty="0" err="1">
                <a:ea typeface="+mn-lt"/>
                <a:cs typeface="+mn-lt"/>
              </a:rPr>
              <a:t>tìm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thắt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+ </a:t>
            </a:r>
            <a:r>
              <a:rPr lang="en-US" dirty="0" err="1">
                <a:ea typeface="+mn-lt"/>
                <a:cs typeface="+mn-lt"/>
              </a:rPr>
              <a:t>chẹn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cuộn</a:t>
            </a:r>
            <a:r>
              <a:rPr lang="en-US" dirty="0">
                <a:ea typeface="+mn-lt"/>
                <a:cs typeface="+mn-lt"/>
              </a:rPr>
              <a:t> gelatin sponge hay </a:t>
            </a:r>
            <a:r>
              <a:rPr lang="en-US" dirty="0" err="1">
                <a:ea typeface="+mn-lt"/>
                <a:cs typeface="+mn-lt"/>
              </a:rPr>
              <a:t>mạc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nối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lớn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cuống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nuôi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Cuối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cùng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thám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sát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toàn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diện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phát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hiện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những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tổn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khác</a:t>
            </a:r>
            <a:endParaRPr lang="en-US" dirty="0"/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82B3-6833-4F89-E843-A4C0A0D951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ea typeface="+mj-lt"/>
                <a:cs typeface="+mj-lt"/>
              </a:rPr>
              <a:t>Điều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trị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phẫu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thuật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chấn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thương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gan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nhỏ</a:t>
            </a:r>
            <a:r>
              <a:rPr lang="en-US">
                <a:ea typeface="+mj-lt"/>
                <a:cs typeface="+mj-lt"/>
              </a:rPr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EC27-7C0D-1A78-8AC8-6B22DF88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DCAF-3F4C-9257-3A29-5845AB8D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Cần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ổn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định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bệnh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nhân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bằng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dịch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điều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chỉnh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đông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vừa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khoang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phúc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Kiểm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soát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chảy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Bằng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nếu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thất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bại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không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chảy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khác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ngoài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r>
              <a:rPr lang="en-US" dirty="0">
                <a:ea typeface="+mn-lt"/>
                <a:cs typeface="+mn-lt"/>
              </a:rPr>
              <a:t> -&gt; </a:t>
            </a:r>
            <a:r>
              <a:rPr lang="en-US" dirty="0" err="1">
                <a:ea typeface="+mn-lt"/>
                <a:cs typeface="+mn-lt"/>
              </a:rPr>
              <a:t>thủ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thuật</a:t>
            </a:r>
            <a:r>
              <a:rPr lang="en-US" dirty="0">
                <a:ea typeface="+mn-lt"/>
                <a:cs typeface="+mn-lt"/>
              </a:rPr>
              <a:t> Pringle (20 </a:t>
            </a:r>
            <a:r>
              <a:rPr lang="en-US" dirty="0" err="1">
                <a:ea typeface="+mn-lt"/>
                <a:cs typeface="+mn-lt"/>
              </a:rPr>
              <a:t>phút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kẹp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mở</a:t>
            </a:r>
            <a:r>
              <a:rPr lang="en-US" dirty="0">
                <a:ea typeface="+mn-lt"/>
                <a:cs typeface="+mn-lt"/>
              </a:rPr>
              <a:t> 20 </a:t>
            </a:r>
            <a:r>
              <a:rPr lang="en-US" dirty="0" err="1">
                <a:ea typeface="+mn-lt"/>
                <a:cs typeface="+mn-lt"/>
              </a:rPr>
              <a:t>phút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Kĩ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thuật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chẹn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gạc</a:t>
            </a:r>
            <a:r>
              <a:rPr lang="en-US" dirty="0">
                <a:ea typeface="+mn-lt"/>
                <a:cs typeface="+mn-lt"/>
              </a:rPr>
              <a:t> (packing)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Khâu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Tìm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thắt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tổn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trong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Chẹn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nối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lớn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Cắt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Thắt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động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mạch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Ghép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gan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482B3-6833-4F89-E843-A4C0A0D951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ea typeface="+mj-lt"/>
                <a:cs typeface="+mj-lt"/>
              </a:rPr>
              <a:t>Điều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trị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phẫu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thuật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chấn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thương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gan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lớn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2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4896-592B-4AF6-B852-230D55636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CHẤN THƯƠNG LÁCH</a:t>
            </a:r>
          </a:p>
        </p:txBody>
      </p:sp>
    </p:spTree>
    <p:extLst>
      <p:ext uri="{BB962C8B-B14F-4D97-AF65-F5344CB8AC3E}">
        <p14:creationId xmlns:p14="http://schemas.microsoft.com/office/powerpoint/2010/main" val="107735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E23F-7C1C-D289-01A3-102F4C21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" y="-10806"/>
            <a:ext cx="3540877" cy="2456442"/>
          </a:xfrm>
        </p:spPr>
        <p:txBody>
          <a:bodyPr/>
          <a:lstStyle/>
          <a:p>
            <a:r>
              <a:rPr lang="en-US"/>
              <a:t>Phân độ chấn thương lách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7749-33BF-774D-0C64-671B8D8F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569707"/>
            <a:ext cx="4040047" cy="245644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Hội ngoại khoa chấn thương Hoa Kỳ (AAST) đưa ra phân loại mức độ tổn thương lách dựa trên hình ảnh CT-scan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vi-VN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9E10C5-AE63-2439-C1CB-82AF0337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584" y="112526"/>
            <a:ext cx="6632947" cy="66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8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D7BD-5C62-4764-9E1D-D185EBAA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2919015" cy="2350883"/>
          </a:xfrm>
        </p:spPr>
        <p:txBody>
          <a:bodyPr/>
          <a:lstStyle/>
          <a:p>
            <a:r>
              <a:rPr lang="en-US" noProof="0" err="1"/>
              <a:t>Giải</a:t>
            </a:r>
            <a:r>
              <a:rPr lang="en-US" noProof="0"/>
              <a:t> </a:t>
            </a:r>
            <a:r>
              <a:rPr lang="en-US" noProof="0" err="1"/>
              <a:t>phẫu</a:t>
            </a:r>
            <a:r>
              <a:rPr lang="en-US" noProof="0"/>
              <a:t> </a:t>
            </a:r>
            <a:r>
              <a:rPr lang="en-US" noProof="0" err="1"/>
              <a:t>vùng</a:t>
            </a:r>
            <a:r>
              <a:rPr lang="en-US" noProof="0"/>
              <a:t> </a:t>
            </a:r>
            <a:r>
              <a:rPr lang="en-US" noProof="0" err="1"/>
              <a:t>bụng</a:t>
            </a:r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C480C-C4D4-46AD-BCE6-04E0141475B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8577" y="2539092"/>
            <a:ext cx="3420000" cy="61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T</a:t>
            </a:r>
            <a:r>
              <a:rPr lang="en-US" sz="1800" noProof="0" err="1"/>
              <a:t>ạng</a:t>
            </a:r>
            <a:r>
              <a:rPr lang="en-US" sz="1800" noProof="0"/>
              <a:t> </a:t>
            </a:r>
            <a:r>
              <a:rPr lang="en-US" sz="1800" noProof="0" err="1"/>
              <a:t>trong</a:t>
            </a:r>
            <a:r>
              <a:rPr lang="en-US" sz="1800" noProof="0"/>
              <a:t> </a:t>
            </a:r>
            <a:r>
              <a:rPr lang="en-US" sz="1800" noProof="0" err="1"/>
              <a:t>khoang</a:t>
            </a:r>
            <a:r>
              <a:rPr lang="en-US" sz="1800" noProof="0"/>
              <a:t> </a:t>
            </a:r>
            <a:r>
              <a:rPr lang="en-US" sz="1800" noProof="0" err="1"/>
              <a:t>bụng</a:t>
            </a:r>
            <a:endParaRPr lang="en-US" sz="18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C642DB-12B2-406A-9349-B6C9876556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4841" y="2539092"/>
            <a:ext cx="3420000" cy="617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noProof="0" err="1"/>
              <a:t>Tạng</a:t>
            </a:r>
            <a:r>
              <a:rPr lang="en-US" sz="1800" noProof="0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 </a:t>
            </a:r>
            <a:r>
              <a:rPr lang="en-US" err="1"/>
              <a:t>mạc</a:t>
            </a:r>
            <a:endParaRPr lang="en-US" sz="1800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9033E-9FBE-4024-9E69-97553421B8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8577" y="3248742"/>
            <a:ext cx="3420000" cy="33501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0" err="1"/>
              <a:t>Dạ</a:t>
            </a:r>
            <a:r>
              <a:rPr lang="en-US" noProof="0"/>
              <a:t> </a:t>
            </a:r>
            <a:r>
              <a:rPr lang="en-US" noProof="0" err="1"/>
              <a:t>dày</a:t>
            </a:r>
            <a:endParaRPr lang="en-US" noProof="0"/>
          </a:p>
          <a:p>
            <a:pPr>
              <a:lnSpc>
                <a:spcPct val="100000"/>
              </a:lnSpc>
            </a:pPr>
            <a:r>
              <a:rPr lang="en-US" err="1"/>
              <a:t>Ruột</a:t>
            </a:r>
            <a:r>
              <a:rPr lang="en-US"/>
              <a:t> non</a:t>
            </a:r>
          </a:p>
          <a:p>
            <a:pPr>
              <a:lnSpc>
                <a:spcPct val="100000"/>
              </a:lnSpc>
            </a:pPr>
            <a:r>
              <a:rPr lang="en-US"/>
              <a:t>Gan</a:t>
            </a:r>
          </a:p>
          <a:p>
            <a:pPr>
              <a:lnSpc>
                <a:spcPct val="100000"/>
              </a:lnSpc>
            </a:pPr>
            <a:r>
              <a:rPr lang="en-US" noProof="0" err="1"/>
              <a:t>Túi</a:t>
            </a:r>
            <a:r>
              <a:rPr lang="en-US" noProof="0"/>
              <a:t> </a:t>
            </a:r>
            <a:r>
              <a:rPr lang="en-US" noProof="0" err="1"/>
              <a:t>mật</a:t>
            </a:r>
            <a:endParaRPr lang="en-US" noProof="0"/>
          </a:p>
          <a:p>
            <a:pPr>
              <a:lnSpc>
                <a:spcPct val="100000"/>
              </a:lnSpc>
            </a:pPr>
            <a:r>
              <a:rPr lang="en-US" err="1"/>
              <a:t>Lách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(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</a:pPr>
            <a:r>
              <a:rPr lang="en-US" noProof="0" err="1"/>
              <a:t>Tụy</a:t>
            </a:r>
            <a:r>
              <a:rPr lang="en-US" noProof="0"/>
              <a:t> (</a:t>
            </a:r>
            <a:r>
              <a:rPr lang="en-US" noProof="0" err="1"/>
              <a:t>một</a:t>
            </a:r>
            <a:r>
              <a:rPr lang="en-US" noProof="0"/>
              <a:t> </a:t>
            </a:r>
            <a:r>
              <a:rPr lang="en-US" noProof="0" err="1"/>
              <a:t>phần</a:t>
            </a:r>
            <a:r>
              <a:rPr lang="en-US" noProof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FDBFEE-D460-4EEA-8480-B58B8C15609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71105" y="2553019"/>
            <a:ext cx="3420000" cy="6031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noProof="0" err="1"/>
              <a:t>Tạng</a:t>
            </a:r>
            <a:r>
              <a:rPr lang="en-US" sz="1800" noProof="0"/>
              <a:t> </a:t>
            </a:r>
            <a:r>
              <a:rPr lang="en-US" sz="1800" noProof="0" err="1"/>
              <a:t>vùng</a:t>
            </a:r>
            <a:r>
              <a:rPr lang="en-US" sz="1800" noProof="0"/>
              <a:t> </a:t>
            </a:r>
            <a:r>
              <a:rPr lang="en-US" sz="1800" noProof="0" err="1"/>
              <a:t>chậu</a:t>
            </a:r>
            <a:endParaRPr lang="en-US" sz="1800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DDEC1B-157C-4700-9E00-04350D28967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84841" y="3248742"/>
            <a:ext cx="3420000" cy="3442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0" err="1"/>
              <a:t>Thận</a:t>
            </a:r>
            <a:endParaRPr lang="en-US" noProof="0"/>
          </a:p>
          <a:p>
            <a:pPr>
              <a:lnSpc>
                <a:spcPct val="100000"/>
              </a:lnSpc>
            </a:pPr>
            <a:r>
              <a:rPr lang="en-US" noProof="0" err="1"/>
              <a:t>Động</a:t>
            </a:r>
            <a:r>
              <a:rPr lang="en-US" noProof="0"/>
              <a:t> </a:t>
            </a:r>
            <a:r>
              <a:rPr lang="en-US" noProof="0" err="1"/>
              <a:t>mạch</a:t>
            </a:r>
            <a:r>
              <a:rPr lang="en-US" noProof="0"/>
              <a:t> </a:t>
            </a:r>
            <a:r>
              <a:rPr lang="en-US" noProof="0" err="1"/>
              <a:t>chủ</a:t>
            </a:r>
            <a:r>
              <a:rPr lang="en-US" noProof="0"/>
              <a:t> </a:t>
            </a:r>
            <a:r>
              <a:rPr lang="en-US" noProof="0" err="1"/>
              <a:t>bụng</a:t>
            </a:r>
            <a:endParaRPr lang="en-US" noProof="0"/>
          </a:p>
          <a:p>
            <a:pPr>
              <a:lnSpc>
                <a:spcPct val="100000"/>
              </a:lnSpc>
            </a:pPr>
            <a:r>
              <a:rPr lang="en-US" err="1"/>
              <a:t>Tĩnh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dưới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noProof="0" err="1"/>
              <a:t>Niệu</a:t>
            </a:r>
            <a:r>
              <a:rPr lang="en-US" noProof="0"/>
              <a:t> </a:t>
            </a:r>
            <a:r>
              <a:rPr lang="en-US" noProof="0" err="1"/>
              <a:t>quản</a:t>
            </a:r>
            <a:endParaRPr lang="en-US" noProof="0"/>
          </a:p>
          <a:p>
            <a:pPr>
              <a:lnSpc>
                <a:spcPct val="100000"/>
              </a:lnSpc>
            </a:pPr>
            <a:r>
              <a:rPr lang="en-US" err="1"/>
              <a:t>Tá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noProof="0" err="1"/>
              <a:t>Tụy</a:t>
            </a:r>
            <a:endParaRPr lang="en-US" noProof="0"/>
          </a:p>
          <a:p>
            <a:pPr>
              <a:lnSpc>
                <a:spcPct val="100000"/>
              </a:lnSpc>
            </a:pP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49183C-727C-B272-81D1-C66C6CF7B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472" y="3248742"/>
            <a:ext cx="3420000" cy="2869996"/>
          </a:xfrm>
        </p:spPr>
        <p:txBody>
          <a:bodyPr/>
          <a:lstStyle/>
          <a:p>
            <a:r>
              <a:rPr lang="en-US" err="1"/>
              <a:t>Bàng</a:t>
            </a:r>
            <a:r>
              <a:rPr lang="en-US"/>
              <a:t> </a:t>
            </a:r>
            <a:r>
              <a:rPr lang="en-US" err="1"/>
              <a:t>quang</a:t>
            </a:r>
            <a:r>
              <a:rPr lang="en-US"/>
              <a:t>,</a:t>
            </a:r>
          </a:p>
          <a:p>
            <a:r>
              <a:rPr lang="en-US" err="1"/>
              <a:t>niệu</a:t>
            </a:r>
            <a:r>
              <a:rPr lang="en-US"/>
              <a:t> </a:t>
            </a:r>
            <a:r>
              <a:rPr lang="en-US" err="1"/>
              <a:t>đạo</a:t>
            </a:r>
            <a:endParaRPr lang="en-US"/>
          </a:p>
          <a:p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liệt</a:t>
            </a:r>
            <a:r>
              <a:rPr lang="en-US"/>
              <a:t> </a:t>
            </a:r>
            <a:r>
              <a:rPr lang="en-US" err="1"/>
              <a:t>tuyến</a:t>
            </a:r>
            <a:r>
              <a:rPr lang="en-US"/>
              <a:t>,</a:t>
            </a:r>
          </a:p>
          <a:p>
            <a:r>
              <a:rPr lang="en-US" err="1"/>
              <a:t>buồng</a:t>
            </a:r>
            <a:r>
              <a:rPr lang="en-US"/>
              <a:t> </a:t>
            </a:r>
            <a:r>
              <a:rPr lang="en-US" err="1"/>
              <a:t>trứng</a:t>
            </a:r>
            <a:r>
              <a:rPr lang="en-US"/>
              <a:t>,</a:t>
            </a:r>
          </a:p>
          <a:p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, </a:t>
            </a:r>
          </a:p>
          <a:p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7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0816-2E10-64C0-50BD-9EB46DD3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I </a:t>
            </a:r>
            <a:endParaRPr lang="vi-VN"/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06EDB80-4979-5D51-E9F7-BA23A0067F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684" b="14684"/>
          <a:stretch>
            <a:fillRect/>
          </a:stretch>
        </p:blipFill>
        <p:spPr>
          <a:xfrm>
            <a:off x="804671" y="760028"/>
            <a:ext cx="7498080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9DE4F-F146-488F-2A44-A7620CAF7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5464884"/>
            <a:ext cx="7498080" cy="405563"/>
          </a:xfrm>
        </p:spPr>
        <p:txBody>
          <a:bodyPr/>
          <a:lstStyle/>
          <a:p>
            <a:r>
              <a:rPr lang="en-US"/>
              <a:t>Rách sâu nhu mô &lt; 1cm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801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29D1-AFB9-49FD-24AD-510D23A3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II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BDAAC-4DD7-C525-E8F6-751DCF4C5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42723" y="4134510"/>
            <a:ext cx="3799602" cy="462578"/>
          </a:xfrm>
        </p:spPr>
        <p:txBody>
          <a:bodyPr/>
          <a:lstStyle/>
          <a:p>
            <a:r>
              <a:rPr lang="en-US" sz="1800"/>
              <a:t>Tụ máu dưới bao lách 10-50% bề mặt</a:t>
            </a:r>
          </a:p>
        </p:txBody>
      </p:sp>
      <p:pic>
        <p:nvPicPr>
          <p:cNvPr id="10" name="Picture 9" descr="A close-up of a cat&#10;&#10;Description automatically generated with low confidence">
            <a:extLst>
              <a:ext uri="{FF2B5EF4-FFF2-40B4-BE49-F238E27FC236}">
                <a16:creationId xmlns:a16="http://schemas.microsoft.com/office/drawing/2014/main" id="{BF16294D-F6CA-B362-9FE4-050A84B3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2" y="1336935"/>
            <a:ext cx="6888816" cy="2621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30C9-C525-E676-7510-0062D7E86953}"/>
              </a:ext>
            </a:extLst>
          </p:cNvPr>
          <p:cNvSpPr txBox="1"/>
          <p:nvPr/>
        </p:nvSpPr>
        <p:spPr>
          <a:xfrm>
            <a:off x="634701" y="4120179"/>
            <a:ext cx="293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Rách sâu nhu mô 1-3 cm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905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96C7-8D5E-D97E-CBD6-E50580D0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III</a:t>
            </a:r>
            <a:endParaRPr lang="vi-VN"/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2CB233B5-FB5C-485E-8E15-46EFDA45E0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497" b="1349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9CBB5-05EB-97C2-A606-2FC0E3C28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5385816"/>
            <a:ext cx="7498080" cy="1481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 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bao, </a:t>
            </a:r>
            <a:r>
              <a:rPr lang="en-US" err="1"/>
              <a:t>tụ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&gt;= 5cm. </a:t>
            </a:r>
            <a:r>
              <a:rPr lang="en-US" err="1"/>
              <a:t>Tụ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bao &gt;50% </a:t>
            </a:r>
            <a:r>
              <a:rPr lang="en-US" err="1"/>
              <a:t>bề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 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5697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9452-47A1-AC3C-55EA-C8C311E0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IV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2835-4141-2504-A0F9-76A01E12E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9066" y="5385816"/>
            <a:ext cx="7498080" cy="1610420"/>
          </a:xfrm>
        </p:spPr>
        <p:txBody>
          <a:bodyPr/>
          <a:lstStyle/>
          <a:p>
            <a:r>
              <a:rPr lang="en-US"/>
              <a:t>Rách nhu mô liên quan đến mạch máu thùy hay rốn lách, phá hủy &gt;25% phân bố mạch máu</a:t>
            </a:r>
            <a:endParaRPr lang="vi-VN"/>
          </a:p>
        </p:txBody>
      </p:sp>
      <p:pic>
        <p:nvPicPr>
          <p:cNvPr id="10" name="Picture Placeholder 9" descr="A close-up of a skull&#10;&#10;Description automatically generated with low confidence">
            <a:extLst>
              <a:ext uri="{FF2B5EF4-FFF2-40B4-BE49-F238E27FC236}">
                <a16:creationId xmlns:a16="http://schemas.microsoft.com/office/drawing/2014/main" id="{DD87182C-966D-4DBC-16CC-9D20A02153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2990" b="12990"/>
          <a:stretch>
            <a:fillRect/>
          </a:stretch>
        </p:blipFill>
        <p:spPr>
          <a:xfrm>
            <a:off x="804672" y="813816"/>
            <a:ext cx="6957336" cy="4242278"/>
          </a:xfrm>
        </p:spPr>
      </p:pic>
    </p:spTree>
    <p:extLst>
      <p:ext uri="{BB962C8B-B14F-4D97-AF65-F5344CB8AC3E}">
        <p14:creationId xmlns:p14="http://schemas.microsoft.com/office/powerpoint/2010/main" val="1494359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F5BF-AE15-F7AB-4A19-ED1EF08D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V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B92CD-B2E3-D35B-90FF-D69526E2D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8390" y="4806367"/>
            <a:ext cx="1553638" cy="1312432"/>
          </a:xfrm>
        </p:spPr>
        <p:txBody>
          <a:bodyPr/>
          <a:lstStyle/>
          <a:p>
            <a:r>
              <a:rPr lang="en-US"/>
              <a:t>CT-scan với hình ảnh Vỡ nát lách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4FFC5-7DE2-C612-9B5E-DE46FD6E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28" y="3247725"/>
            <a:ext cx="4546230" cy="2787315"/>
          </a:xfrm>
          <a:prstGeom prst="rect">
            <a:avLst/>
          </a:prstGeom>
        </p:spPr>
      </p:pic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F8DD4081-58F9-0EAA-D195-3431452E1E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22776" b="22776"/>
          <a:stretch>
            <a:fillRect/>
          </a:stretch>
        </p:blipFill>
        <p:spPr>
          <a:xfrm>
            <a:off x="1016257" y="252805"/>
            <a:ext cx="4448964" cy="2994920"/>
          </a:xfrm>
        </p:spPr>
      </p:pic>
    </p:spTree>
    <p:extLst>
      <p:ext uri="{BB962C8B-B14F-4D97-AF65-F5344CB8AC3E}">
        <p14:creationId xmlns:p14="http://schemas.microsoft.com/office/powerpoint/2010/main" val="326422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5EE0-9C26-BD46-8181-ABAD7157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Lưu đồ xử trí chấn thương lách</a:t>
            </a:r>
            <a:endParaRPr lang="vi-VN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44B0E77-501F-4C9A-9689-AD82995BD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25767" y="623397"/>
            <a:ext cx="6387164" cy="5891584"/>
          </a:xfrm>
        </p:spPr>
      </p:pic>
    </p:spTree>
    <p:extLst>
      <p:ext uri="{BB962C8B-B14F-4D97-AF65-F5344CB8AC3E}">
        <p14:creationId xmlns:p14="http://schemas.microsoft.com/office/powerpoint/2010/main" val="44310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76C0-E40A-49D9-0B05-B4290558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 không mổ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058B-F137-5A7A-13A3-054941E31D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vi-VN" err="1"/>
              <a:t>Chỉ</a:t>
            </a:r>
            <a:r>
              <a:rPr lang="vi-VN"/>
              <a:t> </a:t>
            </a:r>
            <a:r>
              <a:rPr lang="vi-VN" err="1"/>
              <a:t>định</a:t>
            </a:r>
            <a:r>
              <a:rPr lang="vi-VN"/>
              <a:t>: </a:t>
            </a:r>
          </a:p>
          <a:p>
            <a:pPr>
              <a:buFontTx/>
              <a:buChar char="-"/>
            </a:pPr>
            <a:r>
              <a:rPr lang="vi-VN" err="1"/>
              <a:t>Huyết</a:t>
            </a:r>
            <a:r>
              <a:rPr lang="vi-VN"/>
              <a:t> </a:t>
            </a:r>
            <a:r>
              <a:rPr lang="vi-VN" err="1"/>
              <a:t>động</a:t>
            </a:r>
            <a:r>
              <a:rPr lang="vi-VN"/>
              <a:t> </a:t>
            </a:r>
            <a:r>
              <a:rPr lang="vi-VN" err="1"/>
              <a:t>ổn</a:t>
            </a:r>
            <a:r>
              <a:rPr lang="vi-VN"/>
              <a:t> </a:t>
            </a:r>
            <a:r>
              <a:rPr lang="vi-VN" err="1"/>
              <a:t>định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/>
              <a:t>Phân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chấn</a:t>
            </a:r>
            <a:r>
              <a:rPr lang="vi-VN"/>
              <a:t> thương </a:t>
            </a:r>
            <a:r>
              <a:rPr lang="vi-VN" err="1"/>
              <a:t>lách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I,II, III trên CT-</a:t>
            </a:r>
            <a:r>
              <a:rPr lang="vi-VN" err="1"/>
              <a:t>scan</a:t>
            </a:r>
            <a:r>
              <a:rPr lang="vi-VN"/>
              <a:t> theo AAST</a:t>
            </a:r>
          </a:p>
          <a:p>
            <a:pPr marL="0" indent="0">
              <a:buNone/>
            </a:pPr>
            <a:r>
              <a:rPr lang="vi-VN">
                <a:cs typeface="Calibri Light"/>
              </a:rPr>
              <a:t>Lưu ý: Thận trọng khi chọn điều trị bảo tồn ở các BN &gt; 55 tuổi có huyết động ổn do tỷ lệ thất bại cao. </a:t>
            </a:r>
          </a:p>
        </p:txBody>
      </p:sp>
    </p:spTree>
    <p:extLst>
      <p:ext uri="{BB962C8B-B14F-4D97-AF65-F5344CB8AC3E}">
        <p14:creationId xmlns:p14="http://schemas.microsoft.com/office/powerpoint/2010/main" val="961818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D77E-2517-8FDD-C231-7CA4A90F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trị không mổ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58C3-3F26-889A-109D-6A02F958BA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/>
              <a:t>Chống chỉ định tuyệt đối </a:t>
            </a:r>
          </a:p>
          <a:p>
            <a:pPr>
              <a:buFontTx/>
              <a:buChar char="-"/>
            </a:pPr>
            <a:r>
              <a:rPr lang="vi-VN"/>
              <a:t>Huyết động không ổn định</a:t>
            </a:r>
          </a:p>
          <a:p>
            <a:pPr>
              <a:buFontTx/>
              <a:buChar char="-"/>
            </a:pPr>
            <a:r>
              <a:rPr lang="vi-VN"/>
              <a:t>Viêm phúc mạc toàn thể</a:t>
            </a:r>
          </a:p>
          <a:p>
            <a:pPr>
              <a:buFontTx/>
              <a:buChar char="-"/>
            </a:pPr>
            <a:r>
              <a:rPr lang="vi-VN"/>
              <a:t>Tổn thương tạng khác trong ổ bụng cần mở bụng thám sát</a:t>
            </a:r>
          </a:p>
          <a:p>
            <a:r>
              <a:rPr lang="vi-VN"/>
              <a:t>Chống chỉ định tương đối:</a:t>
            </a:r>
          </a:p>
          <a:p>
            <a:pPr>
              <a:buFontTx/>
              <a:buChar char="-"/>
            </a:pPr>
            <a:r>
              <a:rPr lang="vi-VN"/>
              <a:t>Tăng áp lực tĩnh mạch cửa: xơ gan </a:t>
            </a:r>
          </a:p>
          <a:p>
            <a:pPr>
              <a:buFontTx/>
              <a:buChar char="-"/>
            </a:pPr>
            <a:r>
              <a:rPr lang="vi-VN"/>
              <a:t>Chấn thương lách độ cao (&gt;III), có dấu thoát mạch hoạt động trên CT-scan, tràn máu phuc mạc nhiều, chấn thương não…</a:t>
            </a:r>
          </a:p>
        </p:txBody>
      </p:sp>
    </p:spTree>
    <p:extLst>
      <p:ext uri="{BB962C8B-B14F-4D97-AF65-F5344CB8AC3E}">
        <p14:creationId xmlns:p14="http://schemas.microsoft.com/office/powerpoint/2010/main" val="3203479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7528-F95E-384E-57D0-24C6BE8F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trị không mổ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F94B5-5C50-C619-30F4-8765847C4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9924481" cy="37574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vi-VN" err="1"/>
              <a:t>Hồi</a:t>
            </a:r>
            <a:r>
              <a:rPr lang="vi-VN"/>
              <a:t> </a:t>
            </a:r>
            <a:r>
              <a:rPr lang="vi-VN" err="1"/>
              <a:t>sức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theo </a:t>
            </a:r>
            <a:r>
              <a:rPr lang="vi-VN" err="1"/>
              <a:t>dõi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/>
              <a:t>Theo </a:t>
            </a:r>
            <a:r>
              <a:rPr lang="vi-VN" err="1"/>
              <a:t>dõi</a:t>
            </a:r>
            <a:r>
              <a:rPr lang="vi-VN"/>
              <a:t> </a:t>
            </a:r>
            <a:r>
              <a:rPr lang="vi-VN" err="1"/>
              <a:t>tại</a:t>
            </a:r>
            <a:r>
              <a:rPr lang="vi-VN"/>
              <a:t> đơn </a:t>
            </a:r>
            <a:r>
              <a:rPr lang="vi-VN" err="1"/>
              <a:t>vị</a:t>
            </a:r>
            <a:r>
              <a:rPr lang="vi-VN"/>
              <a:t> chăm </a:t>
            </a:r>
            <a:r>
              <a:rPr lang="vi-VN" err="1"/>
              <a:t>sóc</a:t>
            </a:r>
            <a:r>
              <a:rPr lang="vi-VN"/>
              <a:t> </a:t>
            </a:r>
            <a:r>
              <a:rPr lang="vi-VN" err="1"/>
              <a:t>tích</a:t>
            </a:r>
            <a:r>
              <a:rPr lang="vi-VN"/>
              <a:t> </a:t>
            </a:r>
            <a:r>
              <a:rPr lang="vi-VN" err="1"/>
              <a:t>cực</a:t>
            </a:r>
            <a:r>
              <a:rPr lang="vi-VN"/>
              <a:t> 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r>
              <a:rPr lang="vi-VN"/>
              <a:t>Cho BN </a:t>
            </a:r>
            <a:r>
              <a:rPr lang="vi-VN" err="1"/>
              <a:t>nằm</a:t>
            </a:r>
            <a:r>
              <a:rPr lang="vi-VN"/>
              <a:t> </a:t>
            </a:r>
            <a:r>
              <a:rPr lang="vi-VN" err="1"/>
              <a:t>nghỉ</a:t>
            </a:r>
            <a:r>
              <a:rPr lang="vi-VN"/>
              <a:t> </a:t>
            </a:r>
            <a:r>
              <a:rPr lang="vi-VN" err="1"/>
              <a:t>tại</a:t>
            </a:r>
            <a:r>
              <a:rPr lang="vi-VN"/>
              <a:t> </a:t>
            </a:r>
            <a:r>
              <a:rPr lang="vi-VN" err="1"/>
              <a:t>giường</a:t>
            </a:r>
            <a:r>
              <a:rPr lang="vi-VN"/>
              <a:t>, </a:t>
            </a:r>
            <a:r>
              <a:rPr lang="vi-VN" err="1"/>
              <a:t>nhịn</a:t>
            </a:r>
            <a:r>
              <a:rPr lang="vi-VN"/>
              <a:t> ăn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Định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</a:t>
            </a:r>
            <a:r>
              <a:rPr lang="vi-VN" err="1"/>
              <a:t>Hemoglobin</a:t>
            </a:r>
            <a:r>
              <a:rPr lang="vi-VN"/>
              <a:t> </a:t>
            </a:r>
            <a:r>
              <a:rPr lang="vi-VN" err="1"/>
              <a:t>mỗi</a:t>
            </a:r>
            <a:r>
              <a:rPr lang="vi-VN"/>
              <a:t> 6 </a:t>
            </a:r>
            <a:r>
              <a:rPr lang="vi-VN" err="1"/>
              <a:t>giờ</a:t>
            </a:r>
            <a:r>
              <a:rPr lang="vi-VN"/>
              <a:t> trong 24 </a:t>
            </a:r>
            <a:r>
              <a:rPr lang="vi-VN" err="1"/>
              <a:t>giờ</a:t>
            </a:r>
            <a:r>
              <a:rPr lang="vi-VN"/>
              <a:t> </a:t>
            </a:r>
            <a:r>
              <a:rPr lang="vi-VN" err="1"/>
              <a:t>đầu</a:t>
            </a:r>
            <a:r>
              <a:rPr lang="vi-VN"/>
              <a:t> 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Thời</a:t>
            </a:r>
            <a:r>
              <a:rPr lang="vi-VN"/>
              <a:t> gian theo </a:t>
            </a:r>
            <a:r>
              <a:rPr lang="vi-VN" err="1"/>
              <a:t>dõi</a:t>
            </a:r>
            <a:r>
              <a:rPr lang="vi-VN"/>
              <a:t>: Thông </a:t>
            </a:r>
            <a:r>
              <a:rPr lang="vi-VN" err="1"/>
              <a:t>thường</a:t>
            </a:r>
            <a:r>
              <a:rPr lang="vi-VN"/>
              <a:t> </a:t>
            </a:r>
            <a:r>
              <a:rPr lang="vi-VN" err="1"/>
              <a:t>số</a:t>
            </a:r>
            <a:r>
              <a:rPr lang="vi-VN"/>
              <a:t> </a:t>
            </a:r>
            <a:r>
              <a:rPr lang="vi-VN" err="1"/>
              <a:t>ngày</a:t>
            </a:r>
            <a:r>
              <a:rPr lang="vi-VN"/>
              <a:t> theo </a:t>
            </a:r>
            <a:r>
              <a:rPr lang="vi-VN" err="1"/>
              <a:t>dõi</a:t>
            </a:r>
            <a:r>
              <a:rPr lang="vi-VN"/>
              <a:t> </a:t>
            </a:r>
            <a:r>
              <a:rPr lang="vi-VN" err="1"/>
              <a:t>bằng</a:t>
            </a:r>
            <a:r>
              <a:rPr lang="vi-VN"/>
              <a:t> phân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tổn</a:t>
            </a:r>
            <a:r>
              <a:rPr lang="vi-VN"/>
              <a:t> thương </a:t>
            </a:r>
            <a:r>
              <a:rPr lang="vi-VN" err="1"/>
              <a:t>lách</a:t>
            </a:r>
            <a:r>
              <a:rPr lang="vi-VN"/>
              <a:t> </a:t>
            </a:r>
            <a:r>
              <a:rPr lang="vi-VN" err="1"/>
              <a:t>cộng</a:t>
            </a:r>
            <a:r>
              <a:rPr lang="vi-VN"/>
              <a:t> 1. Ngoài ra </a:t>
            </a:r>
            <a:r>
              <a:rPr lang="vi-VN" err="1"/>
              <a:t>còn</a:t>
            </a:r>
            <a:r>
              <a:rPr lang="vi-VN"/>
              <a:t> </a:t>
            </a:r>
            <a:r>
              <a:rPr lang="vi-VN" err="1"/>
              <a:t>tùy</a:t>
            </a:r>
            <a:r>
              <a:rPr lang="vi-VN"/>
              <a:t> </a:t>
            </a:r>
            <a:r>
              <a:rPr lang="vi-VN" err="1"/>
              <a:t>thuộc</a:t>
            </a:r>
            <a:r>
              <a:rPr lang="vi-VN"/>
              <a:t> </a:t>
            </a:r>
            <a:r>
              <a:rPr lang="vi-VN" err="1"/>
              <a:t>vào</a:t>
            </a:r>
            <a:r>
              <a:rPr lang="vi-VN"/>
              <a:t> </a:t>
            </a:r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tổn</a:t>
            </a:r>
            <a:r>
              <a:rPr lang="vi-VN"/>
              <a:t> thương </a:t>
            </a:r>
            <a:r>
              <a:rPr lang="vi-VN" err="1"/>
              <a:t>lách</a:t>
            </a:r>
            <a:r>
              <a:rPr lang="vi-VN"/>
              <a:t>, </a:t>
            </a:r>
            <a:r>
              <a:rPr lang="vi-VN" err="1"/>
              <a:t>bản</a:t>
            </a:r>
            <a:r>
              <a:rPr lang="vi-VN"/>
              <a:t> </a:t>
            </a:r>
            <a:r>
              <a:rPr lang="vi-VN" err="1"/>
              <a:t>chất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</a:t>
            </a:r>
            <a:r>
              <a:rPr lang="vi-VN" err="1"/>
              <a:t>nặng</a:t>
            </a:r>
            <a:r>
              <a:rPr lang="vi-VN"/>
              <a:t> </a:t>
            </a:r>
            <a:r>
              <a:rPr lang="vi-VN" err="1"/>
              <a:t>chấn</a:t>
            </a:r>
            <a:r>
              <a:rPr lang="vi-VN"/>
              <a:t> thương </a:t>
            </a:r>
            <a:r>
              <a:rPr lang="vi-VN" err="1"/>
              <a:t>khác</a:t>
            </a:r>
            <a:r>
              <a:rPr lang="vi-VN"/>
              <a:t>, tinh </a:t>
            </a:r>
            <a:r>
              <a:rPr lang="vi-VN" err="1"/>
              <a:t>trạng</a:t>
            </a:r>
            <a:r>
              <a:rPr lang="vi-VN"/>
              <a:t> </a:t>
            </a:r>
            <a:r>
              <a:rPr lang="vi-VN" err="1"/>
              <a:t>bệnh</a:t>
            </a:r>
            <a:r>
              <a:rPr lang="vi-VN"/>
              <a:t> nhân.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Hình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</a:t>
            </a:r>
            <a:r>
              <a:rPr lang="vi-VN" err="1"/>
              <a:t>học</a:t>
            </a:r>
            <a:r>
              <a:rPr lang="vi-VN"/>
              <a:t> theo </a:t>
            </a:r>
            <a:r>
              <a:rPr lang="vi-VN" err="1"/>
              <a:t>dõi</a:t>
            </a:r>
            <a:r>
              <a:rPr lang="vi-VN"/>
              <a:t>: </a:t>
            </a:r>
            <a:r>
              <a:rPr lang="vi-VN" err="1"/>
              <a:t>chụp</a:t>
            </a:r>
            <a:r>
              <a:rPr lang="vi-VN"/>
              <a:t> CT-</a:t>
            </a:r>
            <a:r>
              <a:rPr lang="vi-VN" err="1"/>
              <a:t>scan</a:t>
            </a:r>
            <a:r>
              <a:rPr lang="vi-VN"/>
              <a:t> khi lâm </a:t>
            </a:r>
            <a:r>
              <a:rPr lang="vi-VN" err="1"/>
              <a:t>sàng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diễn</a:t>
            </a:r>
            <a:r>
              <a:rPr lang="vi-VN"/>
              <a:t> </a:t>
            </a:r>
            <a:r>
              <a:rPr lang="vi-VN" err="1"/>
              <a:t>tiến</a:t>
            </a:r>
            <a:r>
              <a:rPr lang="vi-VN"/>
              <a:t> không </a:t>
            </a:r>
            <a:r>
              <a:rPr lang="vi-VN" err="1"/>
              <a:t>tốt</a:t>
            </a:r>
            <a:r>
              <a:rPr lang="vi-VN"/>
              <a:t> (</a:t>
            </a:r>
            <a:r>
              <a:rPr lang="vi-VN" err="1"/>
              <a:t>giảm</a:t>
            </a:r>
            <a:r>
              <a:rPr lang="vi-VN"/>
              <a:t> </a:t>
            </a:r>
            <a:r>
              <a:rPr lang="vi-VN" err="1"/>
              <a:t>Hb</a:t>
            </a:r>
            <a:r>
              <a:rPr lang="vi-VN"/>
              <a:t>, đau </a:t>
            </a:r>
            <a:r>
              <a:rPr lang="vi-VN" err="1"/>
              <a:t>bụng</a:t>
            </a:r>
            <a:r>
              <a:rPr lang="vi-VN"/>
              <a:t> tăng, đau vai T, </a:t>
            </a:r>
            <a:r>
              <a:rPr lang="vi-VN" err="1"/>
              <a:t>sốt</a:t>
            </a:r>
            <a:r>
              <a:rPr lang="vi-VN"/>
              <a:t> )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endParaRPr lang="vi-VN"/>
          </a:p>
          <a:p>
            <a:pPr marL="342900" indent="-342900">
              <a:buAutoNum type="arabicPeriod"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0248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1F88-AAF0-4F74-15C7-2E82DDA6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trị không mổ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DE649-4CA4-3F72-0EDF-CFEEA84B1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vi-VN" dirty="0"/>
              <a:t>2. Chăm sóc lâu dài: 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dặn</a:t>
            </a:r>
            <a:r>
              <a:rPr lang="en-US" dirty="0"/>
              <a:t> </a:t>
            </a:r>
            <a:r>
              <a:rPr lang="en-US" dirty="0" err="1"/>
              <a:t>dò</a:t>
            </a:r>
            <a:r>
              <a:rPr lang="en-US" dirty="0"/>
              <a:t> BN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,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sốt</a:t>
            </a:r>
            <a:endParaRPr lang="vi-VN" dirty="0"/>
          </a:p>
          <a:p>
            <a:pPr>
              <a:buFontTx/>
              <a:buChar char="-"/>
            </a:pPr>
            <a:r>
              <a:rPr lang="vi-VN" dirty="0"/>
              <a:t>Hoạt động: BN hạn chế tham gia hoạt động có nguy cơ cao (đạp xe, đấu vật, các môn thể thao dễ va chạm…)  trong ít nhất 3 tháng</a:t>
            </a:r>
            <a:endParaRPr lang="vi-VN" dirty="0">
              <a:cs typeface="Calibri Light"/>
            </a:endParaRPr>
          </a:p>
          <a:p>
            <a:pPr>
              <a:buFontTx/>
              <a:buChar char="-"/>
            </a:pPr>
            <a:r>
              <a:rPr lang="vi-VN" dirty="0"/>
              <a:t>Không cần chụp CT-scan thường quy khi điều trị không mổ thành công. Xem xét chụp CT-scan từ 3 tháng sau chấn thương để gỡ bỏ các giới hạn vận động. </a:t>
            </a:r>
            <a:endParaRPr lang="vi-VN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480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6BB3-5550-4815-BD28-CE071504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1" y="2200757"/>
            <a:ext cx="3498667" cy="2456485"/>
          </a:xfrm>
        </p:spPr>
        <p:txBody>
          <a:bodyPr/>
          <a:lstStyle/>
          <a:p>
            <a:r>
              <a:rPr lang="en-US" noProof="0" err="1"/>
              <a:t>Cơ</a:t>
            </a:r>
            <a:r>
              <a:rPr lang="en-US" noProof="0"/>
              <a:t> </a:t>
            </a:r>
            <a:r>
              <a:rPr lang="en-US" noProof="0" err="1"/>
              <a:t>chế</a:t>
            </a:r>
            <a:r>
              <a:rPr lang="en-US" noProof="0"/>
              <a:t> </a:t>
            </a:r>
            <a:r>
              <a:rPr lang="en-US" noProof="0" err="1"/>
              <a:t>chấn</a:t>
            </a:r>
            <a:r>
              <a:rPr lang="en-US" noProof="0"/>
              <a:t> </a:t>
            </a:r>
            <a:r>
              <a:rPr lang="en-US" noProof="0" err="1"/>
              <a:t>thương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2AD7-986B-4DF0-AC91-424D9068759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b="1" u="sng" noProof="0" err="1"/>
              <a:t>Chấn</a:t>
            </a:r>
            <a:r>
              <a:rPr lang="en-US" b="1" u="sng" noProof="0"/>
              <a:t> </a:t>
            </a:r>
            <a:r>
              <a:rPr lang="en-US" b="1" u="sng" noProof="0" err="1"/>
              <a:t>thương</a:t>
            </a:r>
            <a:r>
              <a:rPr lang="en-US" b="1" u="sng" noProof="0"/>
              <a:t> </a:t>
            </a:r>
            <a:r>
              <a:rPr lang="en-US" b="1" u="sng" noProof="0" err="1"/>
              <a:t>bụng</a:t>
            </a:r>
            <a:r>
              <a:rPr lang="en-US" b="1" u="sng" noProof="0"/>
              <a:t> </a:t>
            </a:r>
            <a:r>
              <a:rPr lang="en-US" b="1" u="sng" noProof="0" err="1"/>
              <a:t>kín</a:t>
            </a:r>
            <a:r>
              <a:rPr lang="en-US" b="1" u="sng" noProof="0"/>
              <a:t>:</a:t>
            </a:r>
            <a:endParaRPr lang="en-US" b="1" u="sng"/>
          </a:p>
          <a:p>
            <a:pPr marL="0" indent="0">
              <a:buNone/>
            </a:pPr>
            <a:r>
              <a:rPr lang="en-US" noProof="0"/>
              <a:t>-</a:t>
            </a:r>
            <a:r>
              <a:rPr lang="en-US" noProof="0" err="1"/>
              <a:t>Sự</a:t>
            </a:r>
            <a:r>
              <a:rPr lang="en-US" noProof="0"/>
              <a:t> </a:t>
            </a:r>
            <a:r>
              <a:rPr lang="en-US" noProof="0" err="1"/>
              <a:t>tăng</a:t>
            </a:r>
            <a:r>
              <a:rPr lang="en-US" noProof="0"/>
              <a:t> </a:t>
            </a:r>
            <a:r>
              <a:rPr lang="en-US" noProof="0" err="1"/>
              <a:t>áp</a:t>
            </a:r>
            <a:r>
              <a:rPr lang="en-US" noProof="0"/>
              <a:t> </a:t>
            </a:r>
            <a:r>
              <a:rPr lang="en-US" noProof="0" err="1"/>
              <a:t>lực</a:t>
            </a:r>
            <a:r>
              <a:rPr lang="en-US" noProof="0"/>
              <a:t> </a:t>
            </a:r>
            <a:r>
              <a:rPr lang="en-US" noProof="0" err="1"/>
              <a:t>đột</a:t>
            </a:r>
            <a:r>
              <a:rPr lang="en-US" noProof="0"/>
              <a:t> </a:t>
            </a:r>
            <a:r>
              <a:rPr lang="en-US" noProof="0" err="1"/>
              <a:t>ngột</a:t>
            </a:r>
            <a:r>
              <a:rPr lang="en-US" noProof="0"/>
              <a:t> </a:t>
            </a:r>
            <a:r>
              <a:rPr lang="en-US" noProof="0" err="1"/>
              <a:t>trong</a:t>
            </a:r>
            <a:r>
              <a:rPr lang="en-US" noProof="0"/>
              <a:t> ổ </a:t>
            </a:r>
            <a:r>
              <a:rPr lang="en-US" noProof="0" err="1"/>
              <a:t>bụng</a:t>
            </a:r>
            <a:r>
              <a:rPr lang="en-US" noProof="0"/>
              <a:t> do </a:t>
            </a:r>
            <a:r>
              <a:rPr lang="en-US" noProof="0" err="1"/>
              <a:t>bị</a:t>
            </a:r>
            <a:r>
              <a:rPr lang="en-US" noProof="0"/>
              <a:t> </a:t>
            </a:r>
            <a:r>
              <a:rPr lang="en-US" noProof="0" err="1"/>
              <a:t>đập</a:t>
            </a:r>
            <a:r>
              <a:rPr lang="en-US" noProof="0"/>
              <a:t> </a:t>
            </a:r>
            <a:r>
              <a:rPr lang="en-US" noProof="0" err="1"/>
              <a:t>trực</a:t>
            </a:r>
            <a:r>
              <a:rPr lang="en-US" noProof="0"/>
              <a:t> </a:t>
            </a:r>
            <a:r>
              <a:rPr lang="en-US" noProof="0" err="1"/>
              <a:t>tiếp</a:t>
            </a:r>
            <a:r>
              <a:rPr lang="en-US" noProof="0"/>
              <a:t> </a:t>
            </a:r>
            <a:r>
              <a:rPr lang="en-US" noProof="0" err="1"/>
              <a:t>bằng</a:t>
            </a:r>
            <a:r>
              <a:rPr lang="en-US" noProof="0"/>
              <a:t> 1 </a:t>
            </a:r>
            <a:r>
              <a:rPr lang="en-US" noProof="0" err="1"/>
              <a:t>lực</a:t>
            </a:r>
            <a:r>
              <a:rPr lang="en-US" noProof="0"/>
              <a:t> </a:t>
            </a:r>
            <a:r>
              <a:rPr lang="en-US" err="1"/>
              <a:t>hoặc</a:t>
            </a:r>
            <a:r>
              <a:rPr lang="en-US" noProof="0"/>
              <a:t> </a:t>
            </a:r>
            <a:r>
              <a:rPr lang="en-US" noProof="0" err="1"/>
              <a:t>bị</a:t>
            </a:r>
            <a:r>
              <a:rPr lang="en-US" noProof="0"/>
              <a:t> </a:t>
            </a:r>
            <a:r>
              <a:rPr lang="en-US" noProof="0" err="1"/>
              <a:t>ép</a:t>
            </a:r>
            <a:r>
              <a:rPr lang="en-US" noProof="0"/>
              <a:t> </a:t>
            </a:r>
            <a:r>
              <a:rPr lang="en-US" noProof="0" err="1"/>
              <a:t>giữa</a:t>
            </a:r>
            <a:r>
              <a:rPr lang="en-US" noProof="0"/>
              <a:t> </a:t>
            </a:r>
            <a:r>
              <a:rPr lang="en-US" noProof="0" err="1"/>
              <a:t>hai</a:t>
            </a:r>
            <a:r>
              <a:rPr lang="en-US" noProof="0"/>
              <a:t> </a:t>
            </a:r>
            <a:r>
              <a:rPr lang="en-US" noProof="0" err="1"/>
              <a:t>lực</a:t>
            </a:r>
            <a:r>
              <a:rPr lang="en-US" noProof="0"/>
              <a:t> -&gt; </a:t>
            </a:r>
            <a:r>
              <a:rPr lang="en-US" noProof="0" err="1"/>
              <a:t>các</a:t>
            </a:r>
            <a:r>
              <a:rPr lang="en-US" noProof="0"/>
              <a:t> </a:t>
            </a:r>
            <a:r>
              <a:rPr lang="en-US" noProof="0" err="1"/>
              <a:t>tạng</a:t>
            </a:r>
            <a:r>
              <a:rPr lang="en-US" noProof="0"/>
              <a:t> </a:t>
            </a:r>
            <a:r>
              <a:rPr lang="en-US" noProof="0" err="1"/>
              <a:t>bị</a:t>
            </a:r>
            <a:r>
              <a:rPr lang="en-US" noProof="0"/>
              <a:t> </a:t>
            </a:r>
            <a:r>
              <a:rPr lang="en-US" noProof="0" err="1"/>
              <a:t>đè</a:t>
            </a:r>
            <a:r>
              <a:rPr lang="en-US" noProof="0"/>
              <a:t> </a:t>
            </a:r>
            <a:r>
              <a:rPr lang="en-US" noProof="0" err="1"/>
              <a:t>ép</a:t>
            </a:r>
            <a:r>
              <a:rPr lang="en-US" noProof="0"/>
              <a:t> </a:t>
            </a:r>
            <a:r>
              <a:rPr lang="en-US" noProof="0" err="1"/>
              <a:t>gây</a:t>
            </a:r>
            <a:r>
              <a:rPr lang="en-US" noProof="0"/>
              <a:t> </a:t>
            </a:r>
            <a:r>
              <a:rPr lang="en-US" noProof="0" err="1"/>
              <a:t>nứt</a:t>
            </a:r>
            <a:r>
              <a:rPr lang="en-US" noProof="0"/>
              <a:t>, </a:t>
            </a:r>
            <a:r>
              <a:rPr lang="en-US" noProof="0" err="1"/>
              <a:t>vỡ</a:t>
            </a:r>
            <a:br>
              <a:rPr lang="en-US"/>
            </a:br>
            <a:r>
              <a:rPr lang="en-US"/>
              <a:t>-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lực</a:t>
            </a:r>
            <a:r>
              <a:rPr lang="en-US"/>
              <a:t> </a:t>
            </a:r>
            <a:r>
              <a:rPr lang="en-US" err="1"/>
              <a:t>quán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do </a:t>
            </a:r>
            <a:r>
              <a:rPr lang="en-US" err="1"/>
              <a:t>dừng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đột</a:t>
            </a:r>
            <a:r>
              <a:rPr lang="en-US"/>
              <a:t> </a:t>
            </a:r>
            <a:r>
              <a:rPr lang="en-US" err="1"/>
              <a:t>ngột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di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tốc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( tai </a:t>
            </a:r>
            <a:r>
              <a:rPr lang="en-US" err="1"/>
              <a:t>nạn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, </a:t>
            </a:r>
            <a:r>
              <a:rPr lang="en-US" err="1"/>
              <a:t>rơi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) -&gt;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giật</a:t>
            </a:r>
            <a:r>
              <a:rPr lang="en-US"/>
              <a:t> </a:t>
            </a:r>
            <a:r>
              <a:rPr lang="en-US" err="1"/>
              <a:t>khỏi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dây</a:t>
            </a:r>
            <a:r>
              <a:rPr lang="en-US"/>
              <a:t> </a:t>
            </a:r>
            <a:r>
              <a:rPr lang="en-US" err="1"/>
              <a:t>chằng</a:t>
            </a:r>
            <a:r>
              <a:rPr lang="en-US"/>
              <a:t> </a:t>
            </a:r>
            <a:r>
              <a:rPr lang="en-US" err="1"/>
              <a:t>cố</a:t>
            </a:r>
            <a:r>
              <a:rPr lang="en-US"/>
              <a:t> </a:t>
            </a:r>
            <a:r>
              <a:rPr lang="en-US" err="1"/>
              <a:t>định</a:t>
            </a:r>
            <a:endParaRPr lang="en-US" noProof="0"/>
          </a:p>
          <a:p>
            <a:r>
              <a:rPr lang="en-US" b="1" u="sng" noProof="0" err="1"/>
              <a:t>Vết</a:t>
            </a:r>
            <a:r>
              <a:rPr lang="en-US" b="1" u="sng" noProof="0"/>
              <a:t> </a:t>
            </a:r>
            <a:r>
              <a:rPr lang="en-US" b="1" u="sng" noProof="0" err="1"/>
              <a:t>thương</a:t>
            </a:r>
            <a:r>
              <a:rPr lang="en-US" b="1" u="sng" noProof="0"/>
              <a:t> </a:t>
            </a:r>
            <a:r>
              <a:rPr lang="en-US" b="1" u="sng" noProof="0" err="1"/>
              <a:t>bụng</a:t>
            </a:r>
            <a:r>
              <a:rPr lang="en-US" b="1" u="sng" noProof="0"/>
              <a:t>:</a:t>
            </a:r>
            <a:endParaRPr lang="en-US" b="1" u="sng"/>
          </a:p>
          <a:p>
            <a:pPr marL="0" indent="0">
              <a:buNone/>
            </a:pPr>
            <a:r>
              <a:rPr lang="en-US" noProof="0" err="1"/>
              <a:t>Bạch</a:t>
            </a:r>
            <a:r>
              <a:rPr lang="en-US" noProof="0"/>
              <a:t> </a:t>
            </a:r>
            <a:r>
              <a:rPr lang="en-US" noProof="0" err="1"/>
              <a:t>khí</a:t>
            </a:r>
            <a:r>
              <a:rPr lang="en-US"/>
              <a:t> (</a:t>
            </a:r>
            <a:r>
              <a:rPr lang="en-US" err="1"/>
              <a:t>dao</a:t>
            </a:r>
            <a:r>
              <a:rPr lang="en-US"/>
              <a:t>, </a:t>
            </a:r>
            <a:r>
              <a:rPr lang="en-US" err="1"/>
              <a:t>cọc</a:t>
            </a:r>
            <a:r>
              <a:rPr lang="en-US"/>
              <a:t> </a:t>
            </a:r>
            <a:r>
              <a:rPr lang="en-US" err="1"/>
              <a:t>nhọn</a:t>
            </a:r>
            <a:r>
              <a:rPr lang="en-US"/>
              <a:t>,…): </a:t>
            </a:r>
            <a:r>
              <a:rPr lang="en-US" err="1"/>
              <a:t>đâm</a:t>
            </a:r>
            <a:r>
              <a:rPr lang="en-US"/>
              <a:t> </a:t>
            </a:r>
            <a:r>
              <a:rPr lang="en-US" err="1"/>
              <a:t>xuyên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đứt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-&gt;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ở </a:t>
            </a:r>
            <a:r>
              <a:rPr lang="en-US" err="1"/>
              <a:t>kề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tổn</a:t>
            </a:r>
            <a:endParaRPr lang="en-US"/>
          </a:p>
          <a:p>
            <a:pPr marL="0" indent="0">
              <a:buNone/>
            </a:pPr>
            <a:r>
              <a:rPr lang="en-US" noProof="0" err="1"/>
              <a:t>Hỏa</a:t>
            </a:r>
            <a:r>
              <a:rPr lang="en-US" noProof="0"/>
              <a:t> </a:t>
            </a:r>
            <a:r>
              <a:rPr lang="en-US" noProof="0" err="1"/>
              <a:t>khí</a:t>
            </a:r>
            <a:r>
              <a:rPr lang="en-US" noProof="0"/>
              <a:t> (</a:t>
            </a:r>
            <a:r>
              <a:rPr lang="en-US" noProof="0" err="1"/>
              <a:t>đạn</a:t>
            </a:r>
            <a:r>
              <a:rPr lang="en-US" noProof="0"/>
              <a:t>, </a:t>
            </a:r>
            <a:r>
              <a:rPr lang="en-US" noProof="0" err="1"/>
              <a:t>mảnh</a:t>
            </a:r>
            <a:r>
              <a:rPr lang="en-US" noProof="0"/>
              <a:t> </a:t>
            </a:r>
            <a:r>
              <a:rPr lang="en-US" noProof="0" err="1"/>
              <a:t>mìn</a:t>
            </a:r>
            <a:r>
              <a:rPr lang="en-US" noProof="0"/>
              <a:t>,…): </a:t>
            </a:r>
            <a:r>
              <a:rPr lang="en-US" noProof="0" err="1"/>
              <a:t>có</a:t>
            </a:r>
            <a:r>
              <a:rPr lang="en-US" noProof="0"/>
              <a:t> </a:t>
            </a:r>
            <a:r>
              <a:rPr lang="en-US" noProof="0" err="1"/>
              <a:t>thể</a:t>
            </a:r>
            <a:r>
              <a:rPr lang="en-US" noProof="0"/>
              <a:t> </a:t>
            </a:r>
            <a:r>
              <a:rPr lang="en-US" noProof="0" err="1"/>
              <a:t>tổn</a:t>
            </a:r>
            <a:r>
              <a:rPr lang="en-US" noProof="0"/>
              <a:t> </a:t>
            </a:r>
            <a:r>
              <a:rPr lang="en-US" noProof="0" err="1"/>
              <a:t>thương</a:t>
            </a:r>
            <a:r>
              <a:rPr lang="en-US" noProof="0"/>
              <a:t> </a:t>
            </a:r>
            <a:r>
              <a:rPr lang="en-US" noProof="0" err="1"/>
              <a:t>các</a:t>
            </a:r>
            <a:r>
              <a:rPr lang="en-US" noProof="0"/>
              <a:t> </a:t>
            </a:r>
            <a:r>
              <a:rPr lang="en-US" noProof="0" err="1"/>
              <a:t>tạng</a:t>
            </a:r>
            <a:r>
              <a:rPr lang="en-US" noProof="0"/>
              <a:t> ở </a:t>
            </a:r>
            <a:r>
              <a:rPr lang="en-US" noProof="0" err="1"/>
              <a:t>xa</a:t>
            </a:r>
            <a:r>
              <a:rPr lang="en-US" noProof="0"/>
              <a:t> </a:t>
            </a:r>
            <a:r>
              <a:rPr lang="en-US" noProof="0" err="1"/>
              <a:t>vị</a:t>
            </a:r>
            <a:r>
              <a:rPr lang="en-US" noProof="0"/>
              <a:t> </a:t>
            </a:r>
            <a:r>
              <a:rPr lang="en-US" noProof="0" err="1"/>
              <a:t>trí</a:t>
            </a:r>
            <a:r>
              <a:rPr lang="en-US" noProof="0"/>
              <a:t> </a:t>
            </a:r>
            <a:r>
              <a:rPr lang="en-US" noProof="0" err="1"/>
              <a:t>vết</a:t>
            </a:r>
            <a:r>
              <a:rPr lang="en-US" noProof="0"/>
              <a:t> </a:t>
            </a:r>
            <a:r>
              <a:rPr lang="en-US" noProof="0" err="1"/>
              <a:t>thương</a:t>
            </a:r>
            <a:r>
              <a:rPr lang="en-US" noProof="0"/>
              <a:t> do </a:t>
            </a:r>
            <a:r>
              <a:rPr lang="en-US" noProof="0" err="1"/>
              <a:t>đạn</a:t>
            </a:r>
            <a:r>
              <a:rPr lang="en-US" noProof="0"/>
              <a:t> </a:t>
            </a:r>
            <a:r>
              <a:rPr lang="en-US" noProof="0" err="1"/>
              <a:t>có</a:t>
            </a:r>
            <a:r>
              <a:rPr lang="en-US" noProof="0"/>
              <a:t> </a:t>
            </a:r>
            <a:r>
              <a:rPr lang="en-US" noProof="0" err="1"/>
              <a:t>thể</a:t>
            </a:r>
            <a:r>
              <a:rPr lang="en-US" noProof="0"/>
              <a:t> </a:t>
            </a:r>
            <a:r>
              <a:rPr lang="en-US" noProof="0" err="1"/>
              <a:t>đi</a:t>
            </a:r>
            <a:r>
              <a:rPr lang="en-US" noProof="0"/>
              <a:t> </a:t>
            </a:r>
            <a:r>
              <a:rPr lang="en-US" noProof="0" err="1"/>
              <a:t>nhiều</a:t>
            </a:r>
            <a:r>
              <a:rPr lang="en-US" noProof="0"/>
              <a:t> </a:t>
            </a:r>
            <a:r>
              <a:rPr lang="en-US" noProof="0" err="1"/>
              <a:t>hướng</a:t>
            </a:r>
            <a:r>
              <a:rPr lang="en-US" noProof="0"/>
              <a:t> </a:t>
            </a:r>
            <a:r>
              <a:rPr lang="en-US" noProof="0" err="1"/>
              <a:t>khi</a:t>
            </a:r>
            <a:r>
              <a:rPr lang="en-US" noProof="0"/>
              <a:t> </a:t>
            </a:r>
            <a:r>
              <a:rPr lang="en-US" noProof="0" err="1"/>
              <a:t>vào</a:t>
            </a:r>
            <a:r>
              <a:rPr lang="en-US" noProof="0"/>
              <a:t> ổ </a:t>
            </a:r>
            <a:r>
              <a:rPr lang="en-US" noProof="0" err="1"/>
              <a:t>bụng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0355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232-72DA-91A0-38F6-8ADC7119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trị không mổ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2522-D80D-6D25-30A0-311993D9FB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vi-VN" err="1"/>
              <a:t>Điều</a:t>
            </a:r>
            <a:r>
              <a:rPr lang="vi-VN"/>
              <a:t> </a:t>
            </a:r>
            <a:r>
              <a:rPr lang="vi-VN" err="1"/>
              <a:t>trị</a:t>
            </a:r>
            <a:r>
              <a:rPr lang="vi-VN"/>
              <a:t> không </a:t>
            </a:r>
            <a:r>
              <a:rPr lang="vi-VN" err="1"/>
              <a:t>mổ</a:t>
            </a:r>
            <a:r>
              <a:rPr lang="vi-VN"/>
              <a:t> </a:t>
            </a:r>
            <a:r>
              <a:rPr lang="vi-VN" err="1"/>
              <a:t>thất</a:t>
            </a:r>
            <a:r>
              <a:rPr lang="vi-VN"/>
              <a:t> </a:t>
            </a:r>
            <a:r>
              <a:rPr lang="vi-VN" err="1"/>
              <a:t>bại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Cần</a:t>
            </a:r>
            <a:r>
              <a:rPr lang="vi-VN"/>
              <a:t> </a:t>
            </a:r>
            <a:r>
              <a:rPr lang="vi-VN" err="1"/>
              <a:t>phải</a:t>
            </a:r>
            <a:r>
              <a:rPr lang="vi-VN"/>
              <a:t> </a:t>
            </a:r>
            <a:r>
              <a:rPr lang="vi-VN" err="1"/>
              <a:t>phẫu</a:t>
            </a:r>
            <a:r>
              <a:rPr lang="vi-VN"/>
              <a:t> </a:t>
            </a:r>
            <a:r>
              <a:rPr lang="vi-VN" err="1"/>
              <a:t>thuật</a:t>
            </a:r>
            <a:r>
              <a:rPr lang="vi-VN"/>
              <a:t> khi </a:t>
            </a:r>
            <a:r>
              <a:rPr lang="vi-VN" err="1"/>
              <a:t>có</a:t>
            </a:r>
            <a:r>
              <a:rPr lang="vi-VN"/>
              <a:t> tinh </a:t>
            </a:r>
            <a:r>
              <a:rPr lang="vi-VN" err="1"/>
              <a:t>trạng</a:t>
            </a:r>
            <a:r>
              <a:rPr lang="vi-VN"/>
              <a:t> </a:t>
            </a:r>
            <a:r>
              <a:rPr lang="vi-VN" err="1"/>
              <a:t>chảy</a:t>
            </a:r>
            <a:r>
              <a:rPr lang="vi-VN"/>
              <a:t> </a:t>
            </a:r>
            <a:r>
              <a:rPr lang="vi-VN" err="1"/>
              <a:t>máu</a:t>
            </a:r>
            <a:r>
              <a:rPr lang="vi-VN"/>
              <a:t> </a:t>
            </a:r>
            <a:r>
              <a:rPr lang="vi-VN" err="1"/>
              <a:t>tiếp</a:t>
            </a:r>
            <a:r>
              <a:rPr lang="vi-VN"/>
              <a:t> </a:t>
            </a:r>
            <a:r>
              <a:rPr lang="vi-VN" err="1"/>
              <a:t>diễn</a:t>
            </a:r>
            <a:r>
              <a:rPr lang="vi-VN"/>
              <a:t> trong </a:t>
            </a:r>
            <a:r>
              <a:rPr lang="vi-VN" err="1"/>
              <a:t>quá</a:t>
            </a:r>
            <a:r>
              <a:rPr lang="vi-VN"/>
              <a:t> trinh theo </a:t>
            </a:r>
            <a:r>
              <a:rPr lang="vi-VN" err="1"/>
              <a:t>dõi</a:t>
            </a:r>
            <a:r>
              <a:rPr lang="vi-VN"/>
              <a:t> BN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biểu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huyết</a:t>
            </a:r>
            <a:r>
              <a:rPr lang="vi-VN"/>
              <a:t> </a:t>
            </a:r>
            <a:r>
              <a:rPr lang="vi-VN" err="1"/>
              <a:t>động</a:t>
            </a:r>
            <a:r>
              <a:rPr lang="vi-VN"/>
              <a:t> không </a:t>
            </a:r>
            <a:r>
              <a:rPr lang="vi-VN" err="1"/>
              <a:t>ổn</a:t>
            </a:r>
            <a:r>
              <a:rPr lang="vi-VN"/>
              <a:t> </a:t>
            </a:r>
            <a:r>
              <a:rPr lang="vi-VN" err="1"/>
              <a:t>định</a:t>
            </a:r>
            <a:r>
              <a:rPr lang="vi-VN"/>
              <a:t> </a:t>
            </a:r>
            <a:r>
              <a:rPr lang="vi-VN" err="1"/>
              <a:t>dù</a:t>
            </a:r>
            <a:r>
              <a:rPr lang="vi-VN"/>
              <a:t> </a:t>
            </a:r>
            <a:r>
              <a:rPr lang="vi-VN" err="1"/>
              <a:t>đã</a:t>
            </a:r>
            <a:r>
              <a:rPr lang="vi-VN"/>
              <a:t> </a:t>
            </a:r>
            <a:r>
              <a:rPr lang="vi-VN" err="1"/>
              <a:t>hồi</a:t>
            </a:r>
            <a:r>
              <a:rPr lang="vi-VN"/>
              <a:t> </a:t>
            </a:r>
            <a:r>
              <a:rPr lang="vi-VN" err="1"/>
              <a:t>sức</a:t>
            </a:r>
          </a:p>
          <a:p>
            <a:pPr>
              <a:buFontTx/>
              <a:buChar char="-"/>
            </a:pPr>
            <a:r>
              <a:rPr lang="vi-VN" err="1"/>
              <a:t>Chảy</a:t>
            </a:r>
            <a:r>
              <a:rPr lang="vi-VN"/>
              <a:t> </a:t>
            </a:r>
            <a:r>
              <a:rPr lang="vi-VN" err="1"/>
              <a:t>máu</a:t>
            </a:r>
            <a:r>
              <a:rPr lang="vi-VN"/>
              <a:t> </a:t>
            </a:r>
            <a:r>
              <a:rPr lang="vi-VN" err="1"/>
              <a:t>lại</a:t>
            </a:r>
            <a:r>
              <a:rPr lang="vi-VN"/>
              <a:t> hay </a:t>
            </a:r>
            <a:r>
              <a:rPr lang="vi-VN" err="1"/>
              <a:t>vỡ</a:t>
            </a:r>
            <a:r>
              <a:rPr lang="vi-VN"/>
              <a:t> </a:t>
            </a:r>
            <a:r>
              <a:rPr lang="vi-VN" err="1"/>
              <a:t>lách</a:t>
            </a:r>
            <a:r>
              <a:rPr lang="vi-VN"/>
              <a:t> </a:t>
            </a:r>
            <a:r>
              <a:rPr lang="vi-VN" err="1"/>
              <a:t>thì</a:t>
            </a:r>
            <a:r>
              <a:rPr lang="vi-VN"/>
              <a:t> 2 sau khi </a:t>
            </a:r>
            <a:r>
              <a:rPr lang="vi-VN" err="1"/>
              <a:t>điều</a:t>
            </a:r>
            <a:r>
              <a:rPr lang="vi-VN"/>
              <a:t> </a:t>
            </a:r>
            <a:r>
              <a:rPr lang="vi-VN" err="1"/>
              <a:t>trị</a:t>
            </a:r>
            <a:r>
              <a:rPr lang="vi-VN"/>
              <a:t> không </a:t>
            </a:r>
            <a:r>
              <a:rPr lang="vi-VN" err="1"/>
              <a:t>mổ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công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biến</a:t>
            </a:r>
            <a:r>
              <a:rPr lang="vi-VN"/>
              <a:t> </a:t>
            </a:r>
            <a:r>
              <a:rPr lang="vi-VN" err="1"/>
              <a:t>chứng</a:t>
            </a:r>
            <a:r>
              <a:rPr lang="vi-VN"/>
              <a:t> </a:t>
            </a:r>
            <a:r>
              <a:rPr lang="vi-VN" err="1"/>
              <a:t>hiếm</a:t>
            </a:r>
            <a:r>
              <a:rPr lang="vi-VN"/>
              <a:t> </a:t>
            </a:r>
            <a:r>
              <a:rPr lang="vi-VN" err="1"/>
              <a:t>gặp</a:t>
            </a:r>
            <a:r>
              <a:rPr lang="vi-VN"/>
              <a:t> nhưng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tai </a:t>
            </a:r>
            <a:r>
              <a:rPr lang="vi-VN" err="1"/>
              <a:t>họa</a:t>
            </a:r>
            <a:r>
              <a:rPr lang="vi-VN"/>
              <a:t> nghiêm </a:t>
            </a:r>
            <a:r>
              <a:rPr lang="vi-VN" err="1"/>
              <a:t>trọng</a:t>
            </a:r>
            <a:r>
              <a:rPr lang="vi-VN"/>
              <a:t>. Hơn 90% </a:t>
            </a:r>
            <a:r>
              <a:rPr lang="vi-VN" err="1"/>
              <a:t>vỡ</a:t>
            </a:r>
            <a:r>
              <a:rPr lang="vi-VN"/>
              <a:t> </a:t>
            </a:r>
            <a:r>
              <a:rPr lang="vi-VN" err="1"/>
              <a:t>lách</a:t>
            </a:r>
            <a:r>
              <a:rPr lang="vi-VN"/>
              <a:t> </a:t>
            </a:r>
            <a:r>
              <a:rPr lang="vi-VN" err="1"/>
              <a:t>thì</a:t>
            </a:r>
            <a:r>
              <a:rPr lang="vi-VN"/>
              <a:t> 2 </a:t>
            </a:r>
            <a:r>
              <a:rPr lang="vi-VN" err="1"/>
              <a:t>xảy</a:t>
            </a:r>
            <a:r>
              <a:rPr lang="vi-VN"/>
              <a:t> ra trong </a:t>
            </a:r>
            <a:r>
              <a:rPr lang="vi-VN" err="1"/>
              <a:t>vòng</a:t>
            </a:r>
            <a:r>
              <a:rPr lang="vi-VN"/>
              <a:t> 10 </a:t>
            </a:r>
            <a:r>
              <a:rPr lang="vi-VN" err="1"/>
              <a:t>ngày</a:t>
            </a:r>
            <a:r>
              <a:rPr lang="vi-VN"/>
              <a:t> sau </a:t>
            </a:r>
            <a:r>
              <a:rPr lang="vi-VN" err="1"/>
              <a:t>chấn</a:t>
            </a:r>
            <a:r>
              <a:rPr lang="vi-VN"/>
              <a:t> thương.</a:t>
            </a:r>
            <a:endParaRPr lang="vi-VN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8360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C4E-7ECE-0D13-591B-2B1505DB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Tắc mạch lách qua chụp mạch máu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1322-DF79-E0D7-FD5C-4ADCB9F2F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4911418" cy="35323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err="1"/>
              <a:t>Chỉ</a:t>
            </a:r>
            <a:r>
              <a:rPr lang="vi-VN"/>
              <a:t> </a:t>
            </a:r>
            <a:r>
              <a:rPr lang="vi-VN" err="1"/>
              <a:t>định</a:t>
            </a:r>
            <a:r>
              <a:rPr lang="vi-VN"/>
              <a:t>: </a:t>
            </a:r>
          </a:p>
          <a:p>
            <a:pPr>
              <a:buFontTx/>
              <a:buChar char="-"/>
            </a:pPr>
            <a:r>
              <a:rPr lang="vi-VN" err="1"/>
              <a:t>Huyết</a:t>
            </a:r>
            <a:r>
              <a:rPr lang="vi-VN"/>
              <a:t> </a:t>
            </a:r>
            <a:r>
              <a:rPr lang="vi-VN" err="1"/>
              <a:t>động</a:t>
            </a:r>
            <a:r>
              <a:rPr lang="vi-VN"/>
              <a:t> </a:t>
            </a:r>
            <a:r>
              <a:rPr lang="vi-VN" err="1"/>
              <a:t>ổn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 err="1">
                <a:cs typeface="Calibri Light"/>
              </a:rPr>
              <a:t>Tổn</a:t>
            </a:r>
            <a:r>
              <a:rPr lang="vi-VN">
                <a:cs typeface="Calibri Light"/>
              </a:rPr>
              <a:t> thương </a:t>
            </a:r>
            <a:r>
              <a:rPr lang="vi-VN" err="1">
                <a:cs typeface="Calibri Light"/>
              </a:rPr>
              <a:t>lách</a:t>
            </a:r>
            <a:r>
              <a:rPr lang="vi-VN">
                <a:cs typeface="Calibri Light"/>
              </a:rPr>
              <a:t> </a:t>
            </a:r>
            <a:r>
              <a:rPr lang="vi-VN" err="1">
                <a:cs typeface="Calibri Light"/>
              </a:rPr>
              <a:t>độ</a:t>
            </a:r>
            <a:r>
              <a:rPr lang="vi-VN">
                <a:cs typeface="Calibri Light"/>
              </a:rPr>
              <a:t> IV, V theo ASST</a:t>
            </a:r>
            <a:endParaRPr lang="vi-VN"/>
          </a:p>
          <a:p>
            <a:pPr>
              <a:buFontTx/>
              <a:buChar char="-"/>
            </a:pPr>
            <a:r>
              <a:rPr lang="vi-VN"/>
              <a:t>CT-</a:t>
            </a:r>
            <a:r>
              <a:rPr lang="vi-VN" err="1"/>
              <a:t>scan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hinh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dấu</a:t>
            </a:r>
            <a:r>
              <a:rPr lang="vi-VN"/>
              <a:t> </a:t>
            </a:r>
            <a:r>
              <a:rPr lang="vi-VN" err="1"/>
              <a:t>thoát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</a:t>
            </a:r>
            <a:r>
              <a:rPr lang="vi-VN" err="1"/>
              <a:t>hoạt</a:t>
            </a:r>
            <a:r>
              <a:rPr lang="vi-VN"/>
              <a:t> </a:t>
            </a:r>
            <a:r>
              <a:rPr lang="vi-VN" err="1"/>
              <a:t>động</a:t>
            </a:r>
            <a:r>
              <a:rPr lang="vi-VN"/>
              <a:t> hay </a:t>
            </a:r>
            <a:r>
              <a:rPr lang="vi-VN" err="1"/>
              <a:t>điểm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(</a:t>
            </a:r>
            <a:r>
              <a:rPr lang="vi-VN" err="1"/>
              <a:t>active</a:t>
            </a:r>
            <a:r>
              <a:rPr lang="vi-VN"/>
              <a:t> </a:t>
            </a:r>
            <a:r>
              <a:rPr lang="vi-VN" err="1"/>
              <a:t>constrat</a:t>
            </a:r>
            <a:r>
              <a:rPr lang="vi-VN"/>
              <a:t> </a:t>
            </a:r>
            <a:r>
              <a:rPr lang="vi-VN" err="1"/>
              <a:t>blush</a:t>
            </a:r>
            <a:r>
              <a:rPr lang="vi-VN"/>
              <a:t>), </a:t>
            </a:r>
            <a:r>
              <a:rPr lang="vi-VN" err="1"/>
              <a:t>túi</a:t>
            </a:r>
            <a:r>
              <a:rPr lang="vi-VN"/>
              <a:t> </a:t>
            </a:r>
            <a:r>
              <a:rPr lang="vi-VN" err="1"/>
              <a:t>phình</a:t>
            </a:r>
            <a:r>
              <a:rPr lang="vi-VN"/>
              <a:t> </a:t>
            </a:r>
            <a:r>
              <a:rPr lang="vi-VN" err="1"/>
              <a:t>động</a:t>
            </a:r>
            <a:r>
              <a:rPr lang="vi-VN"/>
              <a:t> </a:t>
            </a:r>
            <a:r>
              <a:rPr lang="vi-VN" err="1"/>
              <a:t>mạch</a:t>
            </a:r>
            <a:r>
              <a:rPr lang="vi-VN"/>
              <a:t> </a:t>
            </a:r>
            <a:r>
              <a:rPr lang="vi-VN" err="1"/>
              <a:t>lách</a:t>
            </a:r>
            <a:r>
              <a:rPr lang="vi-VN"/>
              <a:t>. </a:t>
            </a:r>
            <a:endParaRPr lang="vi-VN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Giả</a:t>
            </a:r>
            <a:r>
              <a:rPr lang="vi-VN"/>
              <a:t> </a:t>
            </a:r>
            <a:r>
              <a:rPr lang="vi-VN" err="1"/>
              <a:t>phình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trong nhu mô</a:t>
            </a:r>
            <a:endParaRPr lang="vi-VN">
              <a:cs typeface="Calibri Light"/>
            </a:endParaRPr>
          </a:p>
          <a:p>
            <a:pPr marL="0" indent="0">
              <a:buNone/>
            </a:pPr>
            <a:r>
              <a:rPr lang="vi-VN"/>
              <a:t>-&gt; Can </a:t>
            </a:r>
            <a:r>
              <a:rPr lang="vi-VN" err="1"/>
              <a:t>thiệp</a:t>
            </a:r>
            <a:r>
              <a:rPr lang="vi-VN"/>
              <a:t> </a:t>
            </a:r>
            <a:r>
              <a:rPr lang="vi-VN" err="1"/>
              <a:t>tác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ngay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đầu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tiếp</a:t>
            </a:r>
            <a:r>
              <a:rPr lang="vi-VN"/>
              <a:t> </a:t>
            </a:r>
            <a:r>
              <a:rPr lang="vi-VN" err="1"/>
              <a:t>tục</a:t>
            </a:r>
            <a:r>
              <a:rPr lang="vi-VN"/>
              <a:t> theo </a:t>
            </a:r>
            <a:r>
              <a:rPr lang="vi-VN" err="1"/>
              <a:t>dõi</a:t>
            </a:r>
            <a:r>
              <a:rPr lang="vi-VN"/>
              <a:t> sau </a:t>
            </a:r>
            <a:r>
              <a:rPr lang="vi-VN" err="1"/>
              <a:t>đó</a:t>
            </a:r>
            <a:r>
              <a:rPr lang="vi-VN"/>
              <a:t> </a:t>
            </a:r>
            <a:endParaRPr lang="vi-VN">
              <a:cs typeface="Calibri Light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0ED3F45-6DBB-91F3-AAB1-154F4D10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50" y="1592844"/>
            <a:ext cx="5564109" cy="367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1F2D4-6EA8-3F3C-9A08-4CF89973B731}"/>
              </a:ext>
            </a:extLst>
          </p:cNvPr>
          <p:cNvSpPr txBox="1"/>
          <p:nvPr/>
        </p:nvSpPr>
        <p:spPr>
          <a:xfrm>
            <a:off x="5959736" y="5507915"/>
            <a:ext cx="543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Điểm mạch cản quang đang hoạt động (active contrast blush) gợi ý chảy máu đang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123417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5DFD-566A-5B8D-79BA-4F963D0B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Tắc mạch lách qua chụp mạch máu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ADB3-80FF-A1AC-1EE2-C7117D436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4491869" cy="3404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err="1">
                <a:cs typeface="Calibri Light"/>
              </a:rPr>
              <a:t>Đặc</a:t>
            </a:r>
            <a:r>
              <a:rPr lang="vi-VN">
                <a:cs typeface="Calibri Light"/>
              </a:rPr>
              <a:t> </a:t>
            </a:r>
            <a:r>
              <a:rPr lang="vi-VN" err="1">
                <a:cs typeface="Calibri Light"/>
              </a:rPr>
              <a:t>điểm</a:t>
            </a:r>
          </a:p>
          <a:p>
            <a:pPr>
              <a:buFontTx/>
              <a:buChar char="-"/>
            </a:pPr>
            <a:r>
              <a:rPr lang="vi-VN" err="1"/>
              <a:t>Khảo</a:t>
            </a:r>
            <a:r>
              <a:rPr lang="vi-VN"/>
              <a:t> </a:t>
            </a:r>
            <a:r>
              <a:rPr lang="vi-VN" err="1"/>
              <a:t>sát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</a:t>
            </a:r>
            <a:r>
              <a:rPr lang="vi-VN" err="1"/>
              <a:t>máu</a:t>
            </a:r>
            <a:r>
              <a:rPr lang="vi-VN"/>
              <a:t> </a:t>
            </a:r>
            <a:r>
              <a:rPr lang="vi-VN" err="1"/>
              <a:t>lách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 err="1"/>
              <a:t>Vị</a:t>
            </a:r>
            <a:r>
              <a:rPr lang="vi-VN"/>
              <a:t> </a:t>
            </a:r>
            <a:r>
              <a:rPr lang="vi-VN" err="1"/>
              <a:t>trí</a:t>
            </a:r>
            <a:r>
              <a:rPr lang="vi-VN"/>
              <a:t> </a:t>
            </a:r>
            <a:r>
              <a:rPr lang="vi-VN" err="1"/>
              <a:t>chảy</a:t>
            </a:r>
            <a:r>
              <a:rPr lang="vi-VN"/>
              <a:t> </a:t>
            </a:r>
            <a:r>
              <a:rPr lang="vi-VN" err="1"/>
              <a:t>máu</a:t>
            </a:r>
            <a:r>
              <a:rPr lang="vi-VN"/>
              <a:t> trong nhu mô </a:t>
            </a:r>
            <a:r>
              <a:rPr lang="vi-VN" err="1"/>
              <a:t>lách</a:t>
            </a:r>
            <a:r>
              <a:rPr lang="vi-VN"/>
              <a:t>, </a:t>
            </a:r>
            <a:r>
              <a:rPr lang="vi-VN" err="1"/>
              <a:t>tại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</a:t>
            </a:r>
            <a:r>
              <a:rPr lang="vi-VN" err="1"/>
              <a:t>máu</a:t>
            </a:r>
            <a:r>
              <a:rPr lang="vi-VN"/>
              <a:t> </a:t>
            </a:r>
            <a:r>
              <a:rPr lang="vi-VN" err="1"/>
              <a:t>bè</a:t>
            </a:r>
            <a:r>
              <a:rPr lang="vi-VN"/>
              <a:t> hay </a:t>
            </a:r>
            <a:r>
              <a:rPr lang="vi-VN" err="1"/>
              <a:t>dưới</a:t>
            </a:r>
            <a:r>
              <a:rPr lang="vi-VN"/>
              <a:t> phân </a:t>
            </a:r>
            <a:r>
              <a:rPr lang="vi-VN" err="1"/>
              <a:t>thùy</a:t>
            </a:r>
            <a:endParaRPr lang="vi-VN" err="1">
              <a:cs typeface="Calibri Light"/>
            </a:endParaRPr>
          </a:p>
          <a:p>
            <a:pPr>
              <a:buFontTx/>
              <a:buChar char="-"/>
            </a:pPr>
            <a:r>
              <a:rPr lang="vi-VN"/>
              <a:t>Can </a:t>
            </a:r>
            <a:r>
              <a:rPr lang="vi-VN" err="1"/>
              <a:t>thiệp</a:t>
            </a:r>
            <a:r>
              <a:rPr lang="vi-VN"/>
              <a:t> gây </a:t>
            </a:r>
            <a:r>
              <a:rPr lang="vi-VN" err="1"/>
              <a:t>tắc</a:t>
            </a:r>
            <a:r>
              <a:rPr lang="vi-VN"/>
              <a:t> </a:t>
            </a:r>
            <a:r>
              <a:rPr lang="vi-VN" err="1"/>
              <a:t>mạch</a:t>
            </a:r>
            <a:r>
              <a:rPr lang="vi-VN"/>
              <a:t> </a:t>
            </a:r>
            <a:r>
              <a:rPr lang="vi-VN" err="1"/>
              <a:t>chọn</a:t>
            </a:r>
            <a:r>
              <a:rPr lang="vi-VN"/>
              <a:t> </a:t>
            </a:r>
            <a:r>
              <a:rPr lang="vi-VN" err="1"/>
              <a:t>lọc</a:t>
            </a:r>
            <a:r>
              <a:rPr lang="vi-VN"/>
              <a:t> </a:t>
            </a:r>
            <a:r>
              <a:rPr lang="vi-VN" err="1"/>
              <a:t>tại</a:t>
            </a:r>
            <a:r>
              <a:rPr lang="vi-VN"/>
              <a:t> </a:t>
            </a:r>
            <a:r>
              <a:rPr lang="vi-VN" err="1"/>
              <a:t>vị</a:t>
            </a:r>
            <a:r>
              <a:rPr lang="vi-VN"/>
              <a:t> </a:t>
            </a:r>
            <a:r>
              <a:rPr lang="vi-VN" err="1"/>
              <a:t>trí</a:t>
            </a:r>
            <a:r>
              <a:rPr lang="vi-VN"/>
              <a:t> </a:t>
            </a:r>
            <a:r>
              <a:rPr lang="vi-VN" err="1"/>
              <a:t>chảy</a:t>
            </a:r>
            <a:r>
              <a:rPr lang="vi-VN"/>
              <a:t> </a:t>
            </a:r>
            <a:r>
              <a:rPr lang="vi-VN" err="1"/>
              <a:t>máu</a:t>
            </a:r>
            <a:endParaRPr lang="vi-VN" err="1">
              <a:cs typeface="Calibri Light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71C7837-D7C8-E8A4-A61F-02BA693A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419" y="-71175"/>
            <a:ext cx="6762993" cy="67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3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128B-669E-A7F1-FA04-A89AA982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 phẫu thuật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CCF98-75FD-DAB4-DB60-5E08C8D89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5793545" cy="3404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sz="2000" err="1"/>
              <a:t>Chỉ</a:t>
            </a:r>
            <a:r>
              <a:rPr lang="vi-VN" sz="2000"/>
              <a:t> </a:t>
            </a:r>
            <a:r>
              <a:rPr lang="vi-VN" sz="2000" err="1"/>
              <a:t>định</a:t>
            </a:r>
            <a:r>
              <a:rPr lang="vi-VN" sz="2000"/>
              <a:t>: </a:t>
            </a:r>
          </a:p>
          <a:p>
            <a:pPr>
              <a:buFontTx/>
              <a:buChar char="-"/>
            </a:pPr>
            <a:r>
              <a:rPr lang="vi-VN" sz="2000" err="1"/>
              <a:t>Chấn</a:t>
            </a:r>
            <a:r>
              <a:rPr lang="vi-VN" sz="2000"/>
              <a:t> thương </a:t>
            </a:r>
            <a:r>
              <a:rPr lang="vi-VN" sz="2000" err="1"/>
              <a:t>bụng</a:t>
            </a:r>
            <a:r>
              <a:rPr lang="vi-VN" sz="2000"/>
              <a:t> </a:t>
            </a:r>
            <a:r>
              <a:rPr lang="vi-VN" sz="2000" err="1"/>
              <a:t>có</a:t>
            </a:r>
            <a:r>
              <a:rPr lang="vi-VN" sz="2000"/>
              <a:t> </a:t>
            </a:r>
            <a:r>
              <a:rPr lang="vi-VN" sz="2000" err="1"/>
              <a:t>huyết</a:t>
            </a:r>
            <a:r>
              <a:rPr lang="vi-VN" sz="2000"/>
              <a:t> </a:t>
            </a:r>
            <a:r>
              <a:rPr lang="vi-VN" sz="2000" err="1"/>
              <a:t>động</a:t>
            </a:r>
            <a:r>
              <a:rPr lang="vi-VN" sz="2000"/>
              <a:t> không </a:t>
            </a:r>
            <a:r>
              <a:rPr lang="vi-VN" sz="2000" err="1"/>
              <a:t>ổn</a:t>
            </a:r>
            <a:endParaRPr lang="vi-VN" sz="2000" err="1">
              <a:cs typeface="Calibri Light"/>
            </a:endParaRPr>
          </a:p>
          <a:p>
            <a:pPr>
              <a:buFontTx/>
              <a:buChar char="-"/>
            </a:pPr>
            <a:r>
              <a:rPr lang="vi-VN" sz="2000"/>
              <a:t>BN không </a:t>
            </a:r>
            <a:r>
              <a:rPr lang="vi-VN" sz="2000" err="1"/>
              <a:t>phù</a:t>
            </a:r>
            <a:r>
              <a:rPr lang="vi-VN" sz="2000"/>
              <a:t> </a:t>
            </a:r>
            <a:r>
              <a:rPr lang="vi-VN" sz="2000" err="1"/>
              <a:t>hợp</a:t>
            </a:r>
            <a:r>
              <a:rPr lang="vi-VN" sz="2000"/>
              <a:t> </a:t>
            </a:r>
            <a:r>
              <a:rPr lang="vi-VN" sz="2000" err="1"/>
              <a:t>với</a:t>
            </a:r>
            <a:r>
              <a:rPr lang="vi-VN" sz="2000"/>
              <a:t> </a:t>
            </a:r>
            <a:r>
              <a:rPr lang="vi-VN" sz="2000" err="1"/>
              <a:t>điều</a:t>
            </a:r>
            <a:r>
              <a:rPr lang="vi-VN" sz="2000"/>
              <a:t> </a:t>
            </a:r>
            <a:r>
              <a:rPr lang="vi-VN" sz="2000" err="1"/>
              <a:t>trị</a:t>
            </a:r>
            <a:r>
              <a:rPr lang="vi-VN" sz="2000"/>
              <a:t> không </a:t>
            </a:r>
            <a:r>
              <a:rPr lang="vi-VN" sz="2000" err="1"/>
              <a:t>mổ</a:t>
            </a:r>
            <a:endParaRPr lang="vi-VN" sz="2000" err="1">
              <a:cs typeface="Calibri Light"/>
            </a:endParaRPr>
          </a:p>
          <a:p>
            <a:pPr>
              <a:buFontTx/>
              <a:buChar char="-"/>
            </a:pPr>
            <a:r>
              <a:rPr lang="vi-VN" sz="2000"/>
              <a:t>BN </a:t>
            </a:r>
            <a:r>
              <a:rPr lang="vi-VN" sz="2000" err="1"/>
              <a:t>thất</a:t>
            </a:r>
            <a:r>
              <a:rPr lang="vi-VN" sz="2000"/>
              <a:t> </a:t>
            </a:r>
            <a:r>
              <a:rPr lang="vi-VN" sz="2000" err="1"/>
              <a:t>bại</a:t>
            </a:r>
            <a:r>
              <a:rPr lang="vi-VN" sz="2000"/>
              <a:t> </a:t>
            </a:r>
            <a:r>
              <a:rPr lang="vi-VN" sz="2000" err="1"/>
              <a:t>với</a:t>
            </a:r>
            <a:r>
              <a:rPr lang="vi-VN" sz="2000"/>
              <a:t> </a:t>
            </a:r>
            <a:r>
              <a:rPr lang="vi-VN" sz="2000" err="1"/>
              <a:t>chiến</a:t>
            </a:r>
            <a:r>
              <a:rPr lang="vi-VN" sz="2000"/>
              <a:t> </a:t>
            </a:r>
            <a:r>
              <a:rPr lang="vi-VN" sz="2000" err="1"/>
              <a:t>lược</a:t>
            </a:r>
            <a:r>
              <a:rPr lang="vi-VN" sz="2000"/>
              <a:t> </a:t>
            </a:r>
            <a:r>
              <a:rPr lang="vi-VN" sz="2000" err="1"/>
              <a:t>điều</a:t>
            </a:r>
            <a:r>
              <a:rPr lang="vi-VN" sz="2000"/>
              <a:t> </a:t>
            </a:r>
            <a:r>
              <a:rPr lang="vi-VN" sz="2000" err="1"/>
              <a:t>trị</a:t>
            </a:r>
            <a:r>
              <a:rPr lang="vi-VN" sz="2000"/>
              <a:t> không </a:t>
            </a:r>
            <a:r>
              <a:rPr lang="vi-VN" sz="2000" err="1"/>
              <a:t>mổ</a:t>
            </a:r>
            <a:r>
              <a:rPr lang="vi-VN" sz="2000"/>
              <a:t> </a:t>
            </a:r>
            <a:endParaRPr lang="vi-VN" sz="2000">
              <a:cs typeface="Calibri Light"/>
            </a:endParaRPr>
          </a:p>
          <a:p>
            <a:r>
              <a:rPr lang="vi-VN" sz="2000"/>
              <a:t>Phương </a:t>
            </a:r>
            <a:r>
              <a:rPr lang="vi-VN" sz="2000" err="1"/>
              <a:t>pháp</a:t>
            </a:r>
            <a:r>
              <a:rPr lang="vi-VN" sz="2000"/>
              <a:t> : </a:t>
            </a:r>
            <a:r>
              <a:rPr lang="vi-VN" sz="2000" err="1"/>
              <a:t>Quyết</a:t>
            </a:r>
            <a:r>
              <a:rPr lang="vi-VN" sz="2000"/>
              <a:t> </a:t>
            </a:r>
            <a:r>
              <a:rPr lang="vi-VN" sz="2000" err="1"/>
              <a:t>định</a:t>
            </a:r>
            <a:r>
              <a:rPr lang="vi-VN" sz="2000"/>
              <a:t> </a:t>
            </a:r>
            <a:r>
              <a:rPr lang="vi-VN" sz="2000" err="1"/>
              <a:t>cắt</a:t>
            </a:r>
            <a:r>
              <a:rPr lang="vi-VN" sz="2000"/>
              <a:t> </a:t>
            </a:r>
            <a:r>
              <a:rPr lang="vi-VN" sz="2000" err="1"/>
              <a:t>lách</a:t>
            </a:r>
            <a:r>
              <a:rPr lang="vi-VN" sz="2000"/>
              <a:t> hay </a:t>
            </a:r>
            <a:r>
              <a:rPr lang="vi-VN" sz="2000" err="1"/>
              <a:t>bảo</a:t>
            </a:r>
            <a:r>
              <a:rPr lang="vi-VN" sz="2000"/>
              <a:t> </a:t>
            </a:r>
            <a:r>
              <a:rPr lang="vi-VN" sz="2000" err="1"/>
              <a:t>tồn</a:t>
            </a:r>
            <a:r>
              <a:rPr lang="vi-VN" sz="2000"/>
              <a:t> </a:t>
            </a:r>
            <a:r>
              <a:rPr lang="vi-VN" sz="2000" err="1"/>
              <a:t>tùy</a:t>
            </a:r>
            <a:r>
              <a:rPr lang="vi-VN" sz="2000"/>
              <a:t> </a:t>
            </a:r>
            <a:r>
              <a:rPr lang="vi-VN" sz="2000" err="1"/>
              <a:t>thuộc</a:t>
            </a:r>
            <a:r>
              <a:rPr lang="vi-VN" sz="2000"/>
              <a:t> </a:t>
            </a:r>
            <a:r>
              <a:rPr lang="vi-VN" sz="2000" err="1"/>
              <a:t>vào</a:t>
            </a:r>
            <a:r>
              <a:rPr lang="vi-VN" sz="2000"/>
              <a:t> </a:t>
            </a:r>
            <a:r>
              <a:rPr lang="vi-VN" sz="2000" err="1"/>
              <a:t>độ</a:t>
            </a:r>
            <a:r>
              <a:rPr lang="vi-VN" sz="2000"/>
              <a:t> </a:t>
            </a:r>
            <a:r>
              <a:rPr lang="vi-VN" sz="2000" err="1"/>
              <a:t>nặng</a:t>
            </a:r>
            <a:r>
              <a:rPr lang="vi-VN" sz="2000"/>
              <a:t> </a:t>
            </a:r>
            <a:r>
              <a:rPr lang="vi-VN" sz="2000" err="1"/>
              <a:t>và</a:t>
            </a:r>
            <a:r>
              <a:rPr lang="vi-VN" sz="2000"/>
              <a:t> </a:t>
            </a:r>
            <a:r>
              <a:rPr lang="vi-VN" sz="2000" err="1"/>
              <a:t>bản</a:t>
            </a:r>
            <a:r>
              <a:rPr lang="vi-VN" sz="2000"/>
              <a:t> </a:t>
            </a:r>
            <a:r>
              <a:rPr lang="vi-VN" sz="2000" err="1"/>
              <a:t>chất</a:t>
            </a:r>
            <a:r>
              <a:rPr lang="vi-VN" sz="2000"/>
              <a:t> </a:t>
            </a:r>
            <a:r>
              <a:rPr lang="vi-VN" sz="2000" err="1"/>
              <a:t>tổn</a:t>
            </a:r>
            <a:r>
              <a:rPr lang="vi-VN" sz="2000"/>
              <a:t> thương, </a:t>
            </a:r>
            <a:r>
              <a:rPr lang="vi-VN" sz="2000" err="1"/>
              <a:t>tình</a:t>
            </a:r>
            <a:r>
              <a:rPr lang="vi-VN" sz="2000"/>
              <a:t> </a:t>
            </a:r>
            <a:r>
              <a:rPr lang="vi-VN" sz="2000" err="1"/>
              <a:t>trạng</a:t>
            </a:r>
            <a:r>
              <a:rPr lang="vi-VN" sz="2000"/>
              <a:t> </a:t>
            </a:r>
            <a:r>
              <a:rPr lang="vi-VN" sz="2000" err="1"/>
              <a:t>bệnh</a:t>
            </a:r>
            <a:r>
              <a:rPr lang="vi-VN" sz="2000"/>
              <a:t> nhân, </a:t>
            </a:r>
            <a:r>
              <a:rPr lang="vi-VN" sz="2000" err="1"/>
              <a:t>các</a:t>
            </a:r>
            <a:r>
              <a:rPr lang="vi-VN" sz="2000"/>
              <a:t> </a:t>
            </a:r>
            <a:r>
              <a:rPr lang="vi-VN" sz="2000" err="1"/>
              <a:t>chấn</a:t>
            </a:r>
            <a:r>
              <a:rPr lang="vi-VN" sz="2000"/>
              <a:t> thương </a:t>
            </a:r>
            <a:r>
              <a:rPr lang="vi-VN" sz="2000" err="1"/>
              <a:t>kèm</a:t>
            </a:r>
            <a:r>
              <a:rPr lang="vi-VN" sz="2000"/>
              <a:t> theo. </a:t>
            </a:r>
            <a:endParaRPr lang="vi-VN" sz="2000">
              <a:cs typeface="Calibri Light"/>
            </a:endParaRPr>
          </a:p>
        </p:txBody>
      </p:sp>
      <p:pic>
        <p:nvPicPr>
          <p:cNvPr id="5" name="Picture 4" descr="A picture containing meat&#10;&#10;Description automatically generated">
            <a:extLst>
              <a:ext uri="{FF2B5EF4-FFF2-40B4-BE49-F238E27FC236}">
                <a16:creationId xmlns:a16="http://schemas.microsoft.com/office/drawing/2014/main" id="{DE79D328-C3B5-74A6-AD96-AEBA534A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33" y="2404827"/>
            <a:ext cx="5323705" cy="37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31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659C-5167-A748-CCCF-B00730CF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VẾT THƯƠNG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8F2DE-0BDC-B835-BBAB-96487675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do </a:t>
            </a:r>
            <a:r>
              <a:rPr lang="en-US" dirty="0" err="1"/>
              <a:t>hỏa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thám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do </a:t>
            </a:r>
            <a:r>
              <a:rPr lang="en-US" dirty="0" err="1"/>
              <a:t>bạch</a:t>
            </a:r>
            <a:r>
              <a:rPr lang="en-US" dirty="0"/>
              <a:t> </a:t>
            </a:r>
            <a:r>
              <a:rPr lang="en-US" dirty="0" err="1"/>
              <a:t>khí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thấu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67902-4612-0C3B-F837-8BAE663663C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/>
              <a:t>VẾT THƯƠNG BỤNG</a:t>
            </a:r>
          </a:p>
        </p:txBody>
      </p:sp>
    </p:spTree>
    <p:extLst>
      <p:ext uri="{BB962C8B-B14F-4D97-AF65-F5344CB8AC3E}">
        <p14:creationId xmlns:p14="http://schemas.microsoft.com/office/powerpoint/2010/main" val="401867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2514-FF23-8773-A72A-EDA3944D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05D1-AF4B-9919-DD9F-C5B5D7F0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Sốc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(+)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Lòi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,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Ói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hay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ở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–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(</a:t>
            </a:r>
            <a:r>
              <a:rPr lang="en-US" dirty="0" err="1"/>
              <a:t>ngộ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rượu</a:t>
            </a:r>
            <a:r>
              <a:rPr lang="en-US" dirty="0"/>
              <a:t>, </a:t>
            </a:r>
            <a:r>
              <a:rPr lang="en-US" dirty="0" err="1"/>
              <a:t>hôn</a:t>
            </a:r>
            <a:r>
              <a:rPr lang="en-US" dirty="0"/>
              <a:t> </a:t>
            </a:r>
            <a:r>
              <a:rPr lang="en-US" dirty="0" err="1"/>
              <a:t>mê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39E0B-8003-00D0-3129-B9803267414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/>
              <a:t>VẾT THƯƠNG BỤNG</a:t>
            </a:r>
          </a:p>
        </p:txBody>
      </p:sp>
    </p:spTree>
    <p:extLst>
      <p:ext uri="{BB962C8B-B14F-4D97-AF65-F5344CB8AC3E}">
        <p14:creationId xmlns:p14="http://schemas.microsoft.com/office/powerpoint/2010/main" val="550420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D5ED-948F-B85F-1676-9B35DC62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ĐIỀU TRỊ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F9DE-FBCA-F77B-2501-7F8DBA83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mở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soi </a:t>
            </a:r>
          </a:p>
          <a:p>
            <a:r>
              <a:rPr lang="en-US" dirty="0"/>
              <a:t>BN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PT </a:t>
            </a:r>
            <a:r>
              <a:rPr lang="en-US" dirty="0" err="1"/>
              <a:t>nội</a:t>
            </a:r>
            <a:r>
              <a:rPr lang="en-US" dirty="0"/>
              <a:t> soi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Khi </a:t>
            </a:r>
            <a:r>
              <a:rPr lang="en-US" dirty="0" err="1"/>
              <a:t>thám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4B7-C686-E55E-73DB-587E5C7FFEA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/>
              <a:t>THÁM SÁT Ổ BỤNG</a:t>
            </a:r>
          </a:p>
        </p:txBody>
      </p:sp>
    </p:spTree>
    <p:extLst>
      <p:ext uri="{BB962C8B-B14F-4D97-AF65-F5344CB8AC3E}">
        <p14:creationId xmlns:p14="http://schemas.microsoft.com/office/powerpoint/2010/main" val="2642507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A9924-313D-7B56-72E9-133EAF0D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0"/>
            <a:ext cx="9971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TÀI LIỆU THAM KHẢO</a:t>
            </a:r>
            <a:endParaRPr lang="en-US" noProof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F31957A-D8DC-A400-30FD-7B6986F63AFC}"/>
              </a:ext>
            </a:extLst>
          </p:cNvPr>
          <p:cNvSpPr txBox="1">
            <a:spLocks/>
          </p:cNvSpPr>
          <p:nvPr/>
        </p:nvSpPr>
        <p:spPr>
          <a:xfrm>
            <a:off x="160638" y="2445636"/>
            <a:ext cx="9106930" cy="4041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ĐHYD TPHCM, </a:t>
            </a:r>
            <a:r>
              <a:rPr lang="en-US" i="1" err="1"/>
              <a:t>Bài</a:t>
            </a:r>
            <a:r>
              <a:rPr lang="en-US" i="1"/>
              <a:t> </a:t>
            </a:r>
            <a:r>
              <a:rPr lang="en-US" i="1" err="1"/>
              <a:t>giảng</a:t>
            </a:r>
            <a:r>
              <a:rPr lang="en-US" i="1"/>
              <a:t> </a:t>
            </a:r>
            <a:r>
              <a:rPr lang="en-US" i="1" err="1"/>
              <a:t>Elearning</a:t>
            </a:r>
            <a:endParaRPr lang="en-US" i="1"/>
          </a:p>
          <a:p>
            <a:pPr marL="342900" indent="-342900">
              <a:buAutoNum type="arabicPeriod"/>
            </a:pPr>
            <a:r>
              <a:rPr lang="vi-VN"/>
              <a:t>Sách “Ngoại khoa cơ sở”, Bộ môn Ngoại ĐHYD TPHCM, NXB Y học, 2019</a:t>
            </a:r>
            <a:endParaRPr lang="en-US"/>
          </a:p>
          <a:p>
            <a:pPr marL="342900" indent="-342900">
              <a:buAutoNum type="arabicPeriod"/>
            </a:pPr>
            <a:r>
              <a:rPr lang="en-US" err="1"/>
              <a:t>Sách</a:t>
            </a:r>
            <a:r>
              <a:rPr lang="en-US"/>
              <a:t> “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”,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ĐHYD TPHCM, NXB Thanh </a:t>
            </a:r>
            <a:r>
              <a:rPr lang="en-US" err="1"/>
              <a:t>Niên</a:t>
            </a:r>
            <a:r>
              <a:rPr lang="en-US"/>
              <a:t>, 2018</a:t>
            </a:r>
          </a:p>
          <a:p>
            <a:pPr marL="342900" indent="-342900">
              <a:buAutoNum type="arabicPeriod"/>
            </a:pPr>
            <a:r>
              <a:rPr lang="en-US"/>
              <a:t>Deborah B </a:t>
            </a:r>
            <a:r>
              <a:rPr lang="en-US" err="1"/>
              <a:t>Diercks</a:t>
            </a:r>
            <a:r>
              <a:rPr lang="en-US"/>
              <a:t>, MD, </a:t>
            </a:r>
            <a:r>
              <a:rPr lang="en-US" err="1"/>
              <a:t>MScSamuel</a:t>
            </a:r>
            <a:r>
              <a:rPr lang="en-US"/>
              <a:t> O Clarke, MD, MAS, </a:t>
            </a:r>
            <a:r>
              <a:rPr lang="en-US" i="1"/>
              <a:t>Initial evaluation and management of blunt abdominal trauma in adults</a:t>
            </a:r>
            <a:r>
              <a:rPr lang="en-US"/>
              <a:t>, </a:t>
            </a:r>
            <a:r>
              <a:rPr lang="en-US" i="1"/>
              <a:t>UpToDate. </a:t>
            </a:r>
            <a:r>
              <a:rPr lang="en-US">
                <a:hlinkClick r:id="rId3"/>
              </a:rPr>
              <a:t>Initial evaluation and management of blunt abdominal trauma in adults - UpToDate</a:t>
            </a:r>
            <a:endParaRPr lang="en-US" i="1"/>
          </a:p>
          <a:p>
            <a:pPr marL="342900" indent="-342900">
              <a:buAutoNum type="arabicPeriod"/>
            </a:pPr>
            <a:r>
              <a:rPr lang="en-US"/>
              <a:t>ALTS:</a:t>
            </a:r>
            <a:r>
              <a:rPr lang="en-US" i="1"/>
              <a:t> Advanced Trauma Life Support, </a:t>
            </a:r>
            <a:r>
              <a:rPr lang="en-US"/>
              <a:t>10</a:t>
            </a:r>
            <a:r>
              <a:rPr lang="en-US" baseline="30000"/>
              <a:t>th</a:t>
            </a:r>
            <a:r>
              <a:rPr lang="en-US"/>
              <a:t> ed. American College of Surgeons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4D5B-8529-8619-E9C3-305F51BA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183909"/>
          </a:xfrm>
        </p:spPr>
        <p:txBody>
          <a:bodyPr/>
          <a:lstStyle/>
          <a:p>
            <a:r>
              <a:rPr lang="en-US"/>
              <a:t>CƠ CHẾ CHẤN THƯƠNG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2BE76-F272-AFC8-C651-346447771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200" err="1"/>
              <a:t>Chèn</a:t>
            </a:r>
            <a:r>
              <a:rPr lang="en-US" sz="2200"/>
              <a:t> </a:t>
            </a:r>
            <a:r>
              <a:rPr lang="en-US" sz="2200" err="1"/>
              <a:t>ép</a:t>
            </a:r>
            <a:r>
              <a:rPr lang="en-US" sz="2200"/>
              <a:t> </a:t>
            </a:r>
            <a:r>
              <a:rPr lang="en-US" sz="2200" err="1"/>
              <a:t>tạng</a:t>
            </a:r>
            <a:r>
              <a:rPr lang="en-US" sz="2200"/>
              <a:t> </a:t>
            </a:r>
            <a:r>
              <a:rPr lang="en-US" sz="2200" err="1"/>
              <a:t>trong</a:t>
            </a:r>
            <a:r>
              <a:rPr lang="en-US" sz="2200"/>
              <a:t> CKBK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412EC-CB17-D539-9E70-21640383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200" err="1"/>
              <a:t>Vết</a:t>
            </a:r>
            <a:r>
              <a:rPr lang="en-US" sz="2200"/>
              <a:t> </a:t>
            </a:r>
            <a:r>
              <a:rPr lang="en-US" sz="2200" err="1"/>
              <a:t>thương</a:t>
            </a:r>
            <a:r>
              <a:rPr lang="en-US" sz="2200"/>
              <a:t> </a:t>
            </a:r>
            <a:r>
              <a:rPr lang="en-US" sz="2200" err="1"/>
              <a:t>bụng</a:t>
            </a:r>
            <a:r>
              <a:rPr lang="en-US" sz="2200"/>
              <a:t>: </a:t>
            </a:r>
            <a:r>
              <a:rPr lang="en-US" sz="2200" err="1"/>
              <a:t>Hỏa</a:t>
            </a:r>
            <a:r>
              <a:rPr lang="en-US" sz="2200"/>
              <a:t> </a:t>
            </a:r>
            <a:r>
              <a:rPr lang="en-US" sz="2200" err="1"/>
              <a:t>khí</a:t>
            </a:r>
            <a:r>
              <a:rPr lang="en-US" sz="2200"/>
              <a:t> (T), </a:t>
            </a:r>
            <a:r>
              <a:rPr lang="en-US" sz="2200" err="1"/>
              <a:t>Bạch</a:t>
            </a:r>
            <a:r>
              <a:rPr lang="en-US" sz="2200"/>
              <a:t> </a:t>
            </a:r>
            <a:r>
              <a:rPr lang="en-US" sz="2200" err="1"/>
              <a:t>khí</a:t>
            </a:r>
            <a:r>
              <a:rPr lang="en-US" sz="2200"/>
              <a:t> (P)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65578D0-6D18-321D-8338-48C717608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342"/>
          <a:stretch/>
        </p:blipFill>
        <p:spPr>
          <a:xfrm rot="16200000">
            <a:off x="1887647" y="2039938"/>
            <a:ext cx="3062069" cy="5157787"/>
          </a:xfr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7AA37BA2-0D29-535E-5A8E-C671FCFE1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3087798"/>
            <a:ext cx="5183188" cy="3062068"/>
          </a:xfrm>
        </p:spPr>
      </p:pic>
    </p:spTree>
    <p:extLst>
      <p:ext uri="{BB962C8B-B14F-4D97-AF65-F5344CB8AC3E}">
        <p14:creationId xmlns:p14="http://schemas.microsoft.com/office/powerpoint/2010/main" val="152805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F68C-FA94-23B4-2859-183D4C8C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tạng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C7D0-AC27-F5DA-3200-1D3A2C246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7819" y="3007539"/>
            <a:ext cx="3420000" cy="2382651"/>
          </a:xfrm>
        </p:spPr>
        <p:txBody>
          <a:bodyPr/>
          <a:lstStyle/>
          <a:p>
            <a:r>
              <a:rPr lang="en-US" err="1"/>
              <a:t>Ruột</a:t>
            </a:r>
            <a:r>
              <a:rPr lang="en-US"/>
              <a:t> non (50%) </a:t>
            </a:r>
          </a:p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(40%)</a:t>
            </a:r>
          </a:p>
          <a:p>
            <a:r>
              <a:rPr lang="en-US"/>
              <a:t>Gan (30%) </a:t>
            </a:r>
          </a:p>
          <a:p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(25%)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659EC-FC6D-657C-F3C0-59AB493BBA0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53631" y="3021640"/>
            <a:ext cx="3420000" cy="2382651"/>
          </a:xfrm>
        </p:spPr>
        <p:txBody>
          <a:bodyPr/>
          <a:lstStyle/>
          <a:p>
            <a:r>
              <a:rPr lang="en-US"/>
              <a:t>Gan (40%)</a:t>
            </a:r>
          </a:p>
          <a:p>
            <a:r>
              <a:rPr lang="en-US" err="1"/>
              <a:t>Ruột</a:t>
            </a:r>
            <a:r>
              <a:rPr lang="en-US"/>
              <a:t> non (30%)</a:t>
            </a:r>
          </a:p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hoành</a:t>
            </a:r>
            <a:r>
              <a:rPr lang="en-US"/>
              <a:t> (20%)</a:t>
            </a:r>
          </a:p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(15%)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28352-E05A-C028-2A2F-FEFD03DE479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8576" y="2560697"/>
            <a:ext cx="3420000" cy="460945"/>
          </a:xfrm>
        </p:spPr>
        <p:txBody>
          <a:bodyPr/>
          <a:lstStyle/>
          <a:p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kín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44C941-088F-40AA-C93C-B6ADD02336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86000" y="2560696"/>
            <a:ext cx="3420000" cy="460945"/>
          </a:xfrm>
        </p:spPr>
        <p:txBody>
          <a:bodyPr/>
          <a:lstStyle/>
          <a:p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do </a:t>
            </a:r>
            <a:r>
              <a:rPr lang="en-US" err="1"/>
              <a:t>bạch</a:t>
            </a:r>
            <a:r>
              <a:rPr lang="en-US"/>
              <a:t> </a:t>
            </a:r>
            <a:r>
              <a:rPr lang="en-US" err="1"/>
              <a:t>khí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E011AC-C46C-FFB8-E11C-77B7736066B0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8576" y="6269549"/>
            <a:ext cx="7790513" cy="460945"/>
          </a:xfrm>
        </p:spPr>
        <p:txBody>
          <a:bodyPr/>
          <a:lstStyle/>
          <a:p>
            <a:r>
              <a:rPr lang="en-US" sz="1400" i="1">
                <a:latin typeface="+mn-lt"/>
              </a:rPr>
              <a:t>Abdominal Trauma, Advanced Trauma Life Support (ATLS), 10</a:t>
            </a:r>
            <a:r>
              <a:rPr lang="en-US" sz="1400" i="1" baseline="30000">
                <a:latin typeface="+mn-lt"/>
              </a:rPr>
              <a:t>th</a:t>
            </a:r>
            <a:r>
              <a:rPr lang="en-US" sz="1400" i="1">
                <a:latin typeface="+mn-lt"/>
              </a:rPr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BAB9E5-C642-FF8A-C748-8B8FD5F3715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3839" y="3007540"/>
            <a:ext cx="3420000" cy="2382651"/>
          </a:xfrm>
        </p:spPr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tổn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rỗng</a:t>
            </a:r>
            <a:endParaRPr lang="en-US"/>
          </a:p>
          <a:p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rỗng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do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lực</a:t>
            </a:r>
            <a:r>
              <a:rPr lang="en-US"/>
              <a:t> </a:t>
            </a:r>
            <a:r>
              <a:rPr lang="en-US" err="1"/>
              <a:t>đột</a:t>
            </a:r>
            <a:r>
              <a:rPr lang="en-US"/>
              <a:t> </a:t>
            </a:r>
            <a:r>
              <a:rPr lang="en-US" err="1"/>
              <a:t>ngột</a:t>
            </a:r>
            <a:r>
              <a:rPr lang="en-US"/>
              <a:t>,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căng</a:t>
            </a:r>
            <a:r>
              <a:rPr lang="en-US"/>
              <a:t> </a:t>
            </a:r>
            <a:r>
              <a:rPr lang="en-US" err="1"/>
              <a:t>đầy</a:t>
            </a:r>
            <a:endParaRPr lang="en-US"/>
          </a:p>
          <a:p>
            <a:r>
              <a:rPr lang="en-US" err="1"/>
              <a:t>Lách</a:t>
            </a:r>
            <a:r>
              <a:rPr lang="en-US"/>
              <a:t> (40%-55%)</a:t>
            </a:r>
          </a:p>
          <a:p>
            <a:r>
              <a:rPr lang="en-US"/>
              <a:t>Gan (35%-45%)</a:t>
            </a:r>
          </a:p>
          <a:p>
            <a:r>
              <a:rPr lang="en-US" err="1"/>
              <a:t>Ruột</a:t>
            </a:r>
            <a:r>
              <a:rPr lang="en-US"/>
              <a:t> non (5%-10%)</a:t>
            </a:r>
          </a:p>
          <a:p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FEDFF09-C06C-38A8-E96C-C1C4350F0DF4}"/>
              </a:ext>
            </a:extLst>
          </p:cNvPr>
          <p:cNvSpPr txBox="1">
            <a:spLocks/>
          </p:cNvSpPr>
          <p:nvPr/>
        </p:nvSpPr>
        <p:spPr>
          <a:xfrm>
            <a:off x="8102899" y="2560695"/>
            <a:ext cx="3420000" cy="46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do </a:t>
            </a:r>
            <a:r>
              <a:rPr lang="en-US" err="1"/>
              <a:t>hỏa</a:t>
            </a:r>
            <a:r>
              <a:rPr lang="en-US"/>
              <a:t> </a:t>
            </a:r>
            <a:r>
              <a:rPr lang="en-US" err="1"/>
              <a:t>khí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7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2D315D-D8D2-EAB0-04DF-F896D6A0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Thăm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ban </a:t>
            </a:r>
            <a:r>
              <a:rPr lang="en-US" err="1"/>
              <a:t>đầu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78917A6-0B34-7EDA-5BD8-1B1E91629B4D}"/>
              </a:ext>
            </a:extLst>
          </p:cNvPr>
          <p:cNvSpPr txBox="1">
            <a:spLocks/>
          </p:cNvSpPr>
          <p:nvPr/>
        </p:nvSpPr>
        <p:spPr>
          <a:xfrm>
            <a:off x="3410758" y="64336"/>
            <a:ext cx="8781242" cy="685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dọa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ABCDE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sóc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chấn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-A (Airways)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cổ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-B (Breathing)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khí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 (Circulation)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huyết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-D (Disability)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-E (Exposure)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Oxy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Bù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đẳng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trương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nhiệt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dọa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2392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Custom 166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283625_Create your own colony_RVA_v4" id="{93607F6B-BDE1-4476-ACE8-74700425F8D8}" vid="{4188D37A-CBA0-455A-8BE1-A937487D03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E0E54A-B6AE-42DB-94AE-11AE2920103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A601EF4-F70B-49A6-BC24-D5D4B70272C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1B5746-CAD5-4443-BB83-67B4949E74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your own colony</Template>
  <TotalTime>100</TotalTime>
  <Words>3795</Words>
  <Application>Microsoft Office PowerPoint</Application>
  <PresentationFormat>Widescreen</PresentationFormat>
  <Paragraphs>428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Calibri</vt:lpstr>
      <vt:lpstr>Calibri Light</vt:lpstr>
      <vt:lpstr>Rockwell</vt:lpstr>
      <vt:lpstr>Tahoma</vt:lpstr>
      <vt:lpstr>Wingdings</vt:lpstr>
      <vt:lpstr>Atlas</vt:lpstr>
      <vt:lpstr>TIẾP CẬN CHẤN THƯƠNG BỤNG – VẾT THƯƠNG BỤNG</vt:lpstr>
      <vt:lpstr>Mở đầu</vt:lpstr>
      <vt:lpstr>ĐỊNH NGHĨA</vt:lpstr>
      <vt:lpstr>Giải phẫu học</vt:lpstr>
      <vt:lpstr>Giải phẫu vùng bụng</vt:lpstr>
      <vt:lpstr>Cơ chế chấn thương</vt:lpstr>
      <vt:lpstr>CƠ CHẾ CHẤN THƯƠNG</vt:lpstr>
      <vt:lpstr>Đặc điểm tổn thương tạng</vt:lpstr>
      <vt:lpstr>Thăm khám đánh giá ban đầu</vt:lpstr>
      <vt:lpstr>BỆNH SỬ</vt:lpstr>
      <vt:lpstr>ĐÁNH GIÁ TOÀN THÂN</vt:lpstr>
      <vt:lpstr>ĐÁNH GIÁ TOÀN THÂN</vt:lpstr>
      <vt:lpstr>Khám bụng</vt:lpstr>
      <vt:lpstr>Cận lâm sàng</vt:lpstr>
      <vt:lpstr>Cận lâm sàng</vt:lpstr>
      <vt:lpstr>FAST</vt:lpstr>
      <vt:lpstr>Siêu âm FAST</vt:lpstr>
      <vt:lpstr>PowerPoint Presentation</vt:lpstr>
      <vt:lpstr>PowerPoint Presentation</vt:lpstr>
      <vt:lpstr>Fast</vt:lpstr>
      <vt:lpstr>X quang</vt:lpstr>
      <vt:lpstr>CT scan</vt:lpstr>
      <vt:lpstr>CT scan</vt:lpstr>
      <vt:lpstr>PowerPoint Presentation</vt:lpstr>
      <vt:lpstr>PowerPoint Presentation</vt:lpstr>
      <vt:lpstr>Chấn thương gan</vt:lpstr>
      <vt:lpstr>Chọc rửa ổ bụng (DPL) </vt:lpstr>
      <vt:lpstr>Chọc rửa ổ bụng</vt:lpstr>
      <vt:lpstr>Chọc rửa ổ bụng</vt:lpstr>
      <vt:lpstr>ĐIỀU TRỊ</vt:lpstr>
      <vt:lpstr>Điều trị</vt:lpstr>
      <vt:lpstr>PowerPoint Presentation</vt:lpstr>
      <vt:lpstr>Điều trị</vt:lpstr>
      <vt:lpstr>Điều trị</vt:lpstr>
      <vt:lpstr>ĐIỀU TRỊ</vt:lpstr>
      <vt:lpstr>Chấn thương gan</vt:lpstr>
      <vt:lpstr>Phân độ chấn thương gan</vt:lpstr>
      <vt:lpstr>Phân độ chấn thương gan</vt:lpstr>
      <vt:lpstr>Phân độ chấn thương gan</vt:lpstr>
      <vt:lpstr>Phân độ chấn thương gan</vt:lpstr>
      <vt:lpstr>Phân độ chấn thương gan</vt:lpstr>
      <vt:lpstr>Phân độ chấn thương gan</vt:lpstr>
      <vt:lpstr>Phân độ chấn thương gan</vt:lpstr>
      <vt:lpstr>Chấn thương gan</vt:lpstr>
      <vt:lpstr>Chấn thương gan</vt:lpstr>
      <vt:lpstr>Chấn thương gan</vt:lpstr>
      <vt:lpstr>Chấn thương gan</vt:lpstr>
      <vt:lpstr>CHẤN THƯƠNG LÁCH</vt:lpstr>
      <vt:lpstr>Phân độ chấn thương lách</vt:lpstr>
      <vt:lpstr>Độ I </vt:lpstr>
      <vt:lpstr>Độ II</vt:lpstr>
      <vt:lpstr>Độ III</vt:lpstr>
      <vt:lpstr>Độ IV</vt:lpstr>
      <vt:lpstr>Độ V</vt:lpstr>
      <vt:lpstr>Lưu đồ xử trí chấn thương lách</vt:lpstr>
      <vt:lpstr>Điều trị không mổ</vt:lpstr>
      <vt:lpstr>Điều trị không mổ</vt:lpstr>
      <vt:lpstr>Điều trị không mổ</vt:lpstr>
      <vt:lpstr>Điều trị không mổ</vt:lpstr>
      <vt:lpstr>Điều trị không mổ</vt:lpstr>
      <vt:lpstr>Tắc mạch lách qua chụp mạch máu</vt:lpstr>
      <vt:lpstr>Tắc mạch lách qua chụp mạch máu</vt:lpstr>
      <vt:lpstr>Điều trị phẫu thuật</vt:lpstr>
      <vt:lpstr>VẾT THƯƠNG BỤNG</vt:lpstr>
      <vt:lpstr>Điều trị</vt:lpstr>
      <vt:lpstr>ĐIỀU TRỊ</vt:lpstr>
      <vt:lpstr>PowerPoint Presentation</vt:lpstr>
      <vt:lpstr>TÀI LIỆU THAM KHẢO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TIẾP CẬN CHẤN THƯƠNG BỤNG – VẾT THƯƠNG BỤNG</dc:title>
  <dc:creator>Huy Le - Y17</dc:creator>
  <cp:lastModifiedBy>Huy Le - Y17</cp:lastModifiedBy>
  <cp:revision>14</cp:revision>
  <dcterms:created xsi:type="dcterms:W3CDTF">2022-09-11T03:18:44Z</dcterms:created>
  <dcterms:modified xsi:type="dcterms:W3CDTF">2022-09-15T04:34:49Z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